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61" r:id="rId3"/>
    <p:sldId id="256" r:id="rId4"/>
    <p:sldId id="259" r:id="rId5"/>
    <p:sldId id="262" r:id="rId6"/>
    <p:sldId id="263" r:id="rId7"/>
    <p:sldId id="264" r:id="rId8"/>
    <p:sldId id="267" r:id="rId9"/>
    <p:sldId id="268" r:id="rId10"/>
    <p:sldId id="269" r:id="rId11"/>
    <p:sldId id="265" r:id="rId12"/>
    <p:sldId id="266" r:id="rId13"/>
    <p:sldId id="270" r:id="rId14"/>
    <p:sldId id="271" r:id="rId15"/>
    <p:sldId id="281" r:id="rId16"/>
    <p:sldId id="273" r:id="rId17"/>
    <p:sldId id="282" r:id="rId18"/>
    <p:sldId id="283" r:id="rId19"/>
    <p:sldId id="274" r:id="rId20"/>
    <p:sldId id="275" r:id="rId21"/>
    <p:sldId id="284" r:id="rId22"/>
    <p:sldId id="276" r:id="rId23"/>
    <p:sldId id="277" r:id="rId24"/>
    <p:sldId id="278" r:id="rId25"/>
    <p:sldId id="279" r:id="rId26"/>
    <p:sldId id="280" r:id="rId27"/>
  </p:sldIdLst>
  <p:sldSz cx="6858000" cy="9144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D9FF"/>
    <a:srgbClr val="0075C4"/>
    <a:srgbClr val="C0BB00"/>
    <a:srgbClr val="D2CD00"/>
    <a:srgbClr val="E3DE00"/>
    <a:srgbClr val="FF9933"/>
    <a:srgbClr val="A20000"/>
    <a:srgbClr val="008000"/>
    <a:srgbClr val="008BEA"/>
    <a:srgbClr val="0090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3228" y="-10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61D476F-3CE0-4CF7-B205-008BB3A0888B}" type="datetimeFigureOut">
              <a:rPr lang="it-IT" smtClean="0"/>
              <a:pPr/>
              <a:t>11/10/2022</a:t>
            </a:fld>
            <a:endParaRPr lang="it-IT"/>
          </a:p>
        </p:txBody>
      </p:sp>
      <p:sp>
        <p:nvSpPr>
          <p:cNvPr id="4" name="Segnaposto immagine diapositiva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3A6E295-BD6B-4D6A-B867-1D765A43E5A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003425" y="744538"/>
            <a:ext cx="27908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4FC4852-305F-47C9-9729-3BE5C0BE2D6E}"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003425" y="744538"/>
            <a:ext cx="2790825" cy="3722687"/>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5C06C50-607A-456A-8C4F-6DCD38180132}" type="slidenum">
              <a:rPr lang="it-IT" smtClean="0"/>
              <a:pPr/>
              <a:t>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68"/>
            <a:ext cx="5829300" cy="1960033"/>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66185"/>
            <a:ext cx="1543050" cy="780203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2900" y="366185"/>
            <a:ext cx="4514850" cy="780203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11/10/2022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11/10/2022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11/10/2022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11/10/2022</a:t>
            </a:fld>
            <a:endParaRPr lang="it-IT"/>
          </a:p>
        </p:txBody>
      </p:sp>
      <p:sp>
        <p:nvSpPr>
          <p:cNvPr id="5" name="Segnaposto piè di pagina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it/url?sa=i&amp;rct=j&amp;q=&amp;esrc=s&amp;source=images&amp;cd=&amp;ved=2ahUKEwi86-CEoa3lAhWQ2KQKHRjtCkoQjRx6BAgBEAQ&amp;url=http://sognalibro.eu/2018/04/20/la-prima-volta-da-nonna-balena/bambini-che-leggono/&amp;psig=AOvVaw35Y5IikutjVwyFbo4uXhA9&amp;ust=1571743915962495"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 árbol De Hoja Perenne Emoji"/>
          <p:cNvPicPr>
            <a:picLocks noChangeAspect="1" noChangeArrowheads="1"/>
          </p:cNvPicPr>
          <p:nvPr/>
        </p:nvPicPr>
        <p:blipFill>
          <a:blip r:embed="rId3" cstate="print"/>
          <a:srcRect/>
          <a:stretch>
            <a:fillRect/>
          </a:stretch>
        </p:blipFill>
        <p:spPr bwMode="auto">
          <a:xfrm>
            <a:off x="0" y="4860032"/>
            <a:ext cx="3799086" cy="3799086"/>
          </a:xfrm>
          <a:prstGeom prst="rect">
            <a:avLst/>
          </a:prstGeom>
          <a:noFill/>
        </p:spPr>
      </p:pic>
      <p:sp>
        <p:nvSpPr>
          <p:cNvPr id="5" name="CasellaDiTesto 4"/>
          <p:cNvSpPr txBox="1"/>
          <p:nvPr/>
        </p:nvSpPr>
        <p:spPr>
          <a:xfrm>
            <a:off x="3429000" y="3500429"/>
            <a:ext cx="184731" cy="369332"/>
          </a:xfrm>
          <a:prstGeom prst="rect">
            <a:avLst/>
          </a:prstGeom>
          <a:noFill/>
        </p:spPr>
        <p:txBody>
          <a:bodyPr wrap="none" rtlCol="0">
            <a:spAutoFit/>
          </a:bodyPr>
          <a:lstStyle/>
          <a:p>
            <a:endParaRPr lang="it-IT" dirty="0"/>
          </a:p>
        </p:txBody>
      </p:sp>
      <p:sp>
        <p:nvSpPr>
          <p:cNvPr id="6" name="Segnaposto numero diapositiva 5"/>
          <p:cNvSpPr>
            <a:spLocks noGrp="1"/>
          </p:cNvSpPr>
          <p:nvPr>
            <p:ph type="sldNum" sz="quarter" idx="12"/>
          </p:nvPr>
        </p:nvSpPr>
        <p:spPr/>
        <p:txBody>
          <a:bodyPr/>
          <a:lstStyle/>
          <a:p>
            <a:fld id="{D491546B-5BC9-43BF-8D73-9C8B6C667448}" type="slidenum">
              <a:rPr lang="it-IT" sz="1800" smtClean="0">
                <a:ln>
                  <a:solidFill>
                    <a:srgbClr val="0070C0"/>
                  </a:solidFill>
                </a:ln>
                <a:solidFill>
                  <a:srgbClr val="0070C0"/>
                </a:solidFill>
                <a:latin typeface="Tempus Sans ITC" pitchFamily="82" charset="0"/>
              </a:rPr>
              <a:pPr/>
              <a:t>1</a:t>
            </a:fld>
            <a:endParaRPr lang="it-IT" sz="1800" dirty="0">
              <a:ln>
                <a:solidFill>
                  <a:srgbClr val="0070C0"/>
                </a:solidFill>
              </a:ln>
              <a:solidFill>
                <a:srgbClr val="0070C0"/>
              </a:solidFill>
              <a:latin typeface="Tempus Sans ITC" pitchFamily="82" charset="0"/>
            </a:endParaRPr>
          </a:p>
        </p:txBody>
      </p:sp>
      <p:sp>
        <p:nvSpPr>
          <p:cNvPr id="2" name="Rettangolo 1"/>
          <p:cNvSpPr/>
          <p:nvPr/>
        </p:nvSpPr>
        <p:spPr>
          <a:xfrm>
            <a:off x="404664" y="179512"/>
            <a:ext cx="6264696" cy="4933212"/>
          </a:xfrm>
          <a:prstGeom prst="rect">
            <a:avLst/>
          </a:prstGeom>
          <a:noFill/>
          <a:ln>
            <a:noFill/>
          </a:ln>
        </p:spPr>
        <p:txBody>
          <a:bodyPr wrap="none" lIns="95770" tIns="47884" rIns="95770" bIns="47884">
            <a:prstTxWarp prst="textPlain">
              <a:avLst/>
            </a:prstTxWarp>
            <a:spAutoFit/>
            <a:scene3d>
              <a:camera prst="perspectiveFront"/>
              <a:lightRig rig="threePt" dir="t"/>
            </a:scene3d>
          </a:bodyPr>
          <a:lstStyle/>
          <a:p>
            <a:pPr algn="ctr"/>
            <a:r>
              <a:rPr lang="it-IT" sz="2800" b="1" dirty="0"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Scuola dell’ infanzia</a:t>
            </a:r>
          </a:p>
          <a:p>
            <a:pPr algn="ctr"/>
            <a:r>
              <a:rPr lang="it-IT" sz="2800" b="1" dirty="0"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 “ Le Grazie ”</a:t>
            </a:r>
          </a:p>
          <a:p>
            <a:pPr algn="ctr"/>
            <a:r>
              <a:rPr lang="it-IT" sz="2800" b="1" dirty="0"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Via </a:t>
            </a:r>
            <a:r>
              <a:rPr lang="it-IT" sz="2800" b="1" dirty="0" err="1"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C.Battisti</a:t>
            </a:r>
            <a:r>
              <a:rPr lang="it-IT" sz="2800" b="1" dirty="0"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 26</a:t>
            </a:r>
          </a:p>
          <a:p>
            <a:pPr algn="ctr"/>
            <a:r>
              <a:rPr lang="it-IT" sz="2800" b="1" dirty="0"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San Piero in Bagno</a:t>
            </a:r>
          </a:p>
          <a:p>
            <a:pPr algn="ctr"/>
            <a:r>
              <a:rPr lang="it-IT" sz="2800" b="1" dirty="0"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Progettazione curricolare</a:t>
            </a:r>
          </a:p>
          <a:p>
            <a:pPr algn="ctr"/>
            <a:r>
              <a:rPr lang="it-IT" sz="2800" b="1" dirty="0" err="1"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a.s.</a:t>
            </a:r>
            <a:r>
              <a:rPr lang="it-IT" sz="2800" b="1" dirty="0"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 2022-2023</a:t>
            </a:r>
            <a:endParaRPr lang="it-IT" sz="2400" b="1" dirty="0"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endParaRPr>
          </a:p>
          <a:p>
            <a:pPr algn="ctr"/>
            <a:r>
              <a:rPr lang="it-IT" sz="2800" b="1" i="1" dirty="0"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 A SPASSO NEL BOSCO CON</a:t>
            </a:r>
            <a:endParaRPr lang="it-IT" sz="3900" b="1" dirty="0" smtClean="0">
              <a:ln w="28575" cmpd="sng">
                <a:solidFill>
                  <a:srgbClr val="0075C4"/>
                </a:solidFill>
                <a:prstDash val="solid"/>
              </a:ln>
              <a:solidFill>
                <a:srgbClr val="6DD9FF"/>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endParaRPr>
          </a:p>
          <a:p>
            <a:pPr algn="ctr"/>
            <a:endParaRPr lang="it-IT" sz="3900" b="1" dirty="0" smtClean="0">
              <a:ln w="31550" cmpd="sng">
                <a:solidFill>
                  <a:schemeClr val="accent6">
                    <a:lumMod val="75000"/>
                  </a:schemeClr>
                </a:solidFill>
                <a:prstDash val="solid"/>
              </a:ln>
              <a:solidFill>
                <a:srgbClr val="FFFF00"/>
              </a:solidFill>
              <a:effectLst>
                <a:outerShdw blurRad="50800" dist="40000" dir="5400000" algn="tl" rotWithShape="0">
                  <a:srgbClr val="000000">
                    <a:shade val="5000"/>
                    <a:satMod val="120000"/>
                    <a:alpha val="33000"/>
                  </a:srgbClr>
                </a:outerShdw>
              </a:effectLst>
              <a:latin typeface="Tempus Sans ITC" pitchFamily="82" charset="0"/>
            </a:endParaRPr>
          </a:p>
        </p:txBody>
      </p:sp>
      <p:sp>
        <p:nvSpPr>
          <p:cNvPr id="18436" name="AutoShape 4" descr="Детские рисунки дерева вишни. Легкие срисовки для детей."/>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8" name="AutoShape 6" descr="Детские рисунки дерева вишни. Легкие срисовки для детей."/>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40" name="AutoShape 8" descr="https://pickimage.ru/wp-content/uploads/images/detskie/cherry/derevovishnya5.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8441" name="Picture 9"/>
          <p:cNvPicPr>
            <a:picLocks noChangeAspect="1" noChangeArrowheads="1"/>
          </p:cNvPicPr>
          <p:nvPr/>
        </p:nvPicPr>
        <p:blipFill>
          <a:blip r:embed="rId4" cstate="print"/>
          <a:srcRect l="13707" t="3916" r="8714" b="7969"/>
          <a:stretch>
            <a:fillRect/>
          </a:stretch>
        </p:blipFill>
        <p:spPr bwMode="auto">
          <a:xfrm>
            <a:off x="3561274" y="4860032"/>
            <a:ext cx="3296726" cy="3744416"/>
          </a:xfrm>
          <a:prstGeom prst="rect">
            <a:avLst/>
          </a:prstGeom>
          <a:noFill/>
          <a:ln w="9525">
            <a:noFill/>
            <a:miter lim="800000"/>
            <a:headEnd/>
            <a:tailEnd/>
          </a:ln>
        </p:spPr>
      </p:pic>
      <p:sp>
        <p:nvSpPr>
          <p:cNvPr id="12" name="Rettangolo 11"/>
          <p:cNvSpPr/>
          <p:nvPr/>
        </p:nvSpPr>
        <p:spPr>
          <a:xfrm rot="20844545">
            <a:off x="1127794" y="4506527"/>
            <a:ext cx="1149674" cy="523220"/>
          </a:xfrm>
          <a:prstGeom prst="rect">
            <a:avLst/>
          </a:prstGeom>
        </p:spPr>
        <p:txBody>
          <a:bodyPr wrap="none">
            <a:spAutoFit/>
          </a:bodyPr>
          <a:lstStyle/>
          <a:p>
            <a:r>
              <a:rPr lang="it-IT" sz="2800" b="1" i="1" dirty="0" smtClean="0">
                <a:ln w="28575" cmpd="sng">
                  <a:solidFill>
                    <a:srgbClr val="008000"/>
                  </a:solidFill>
                  <a:prstDash val="solid"/>
                </a:ln>
                <a:solidFill>
                  <a:srgbClr val="92D050"/>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PINO</a:t>
            </a:r>
            <a:endParaRPr lang="it-IT" sz="2800" dirty="0">
              <a:ln w="28575" cmpd="sng">
                <a:solidFill>
                  <a:srgbClr val="008000"/>
                </a:solidFill>
                <a:prstDash val="solid"/>
              </a:ln>
              <a:solidFill>
                <a:srgbClr val="92D050"/>
              </a:solidFill>
            </a:endParaRPr>
          </a:p>
        </p:txBody>
      </p:sp>
      <p:sp>
        <p:nvSpPr>
          <p:cNvPr id="13" name="Rettangolo 12"/>
          <p:cNvSpPr/>
          <p:nvPr/>
        </p:nvSpPr>
        <p:spPr>
          <a:xfrm rot="620003">
            <a:off x="4506189" y="4610413"/>
            <a:ext cx="1946367" cy="523220"/>
          </a:xfrm>
          <a:prstGeom prst="rect">
            <a:avLst/>
          </a:prstGeom>
        </p:spPr>
        <p:txBody>
          <a:bodyPr wrap="none">
            <a:spAutoFit/>
          </a:bodyPr>
          <a:lstStyle/>
          <a:p>
            <a:r>
              <a:rPr lang="it-IT" sz="2800" b="1" i="1" dirty="0" smtClean="0">
                <a:ln w="28575" cmpd="sng">
                  <a:solidFill>
                    <a:srgbClr val="A20000"/>
                  </a:solidFill>
                  <a:prstDash val="solid"/>
                </a:ln>
                <a:solidFill>
                  <a:srgbClr val="FF0000"/>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CILIEGIO</a:t>
            </a:r>
            <a:endParaRPr lang="it-IT" sz="2800" dirty="0">
              <a:ln w="28575" cmpd="sng">
                <a:solidFill>
                  <a:srgbClr val="A20000"/>
                </a:solidFill>
                <a:prstDash val="solid"/>
              </a:ln>
              <a:solidFill>
                <a:srgbClr val="FF0000"/>
              </a:solidFill>
            </a:endParaRPr>
          </a:p>
        </p:txBody>
      </p:sp>
      <p:pic>
        <p:nvPicPr>
          <p:cNvPr id="18471" name="Picture 39" descr="Erba Disegno Png | Full Size PNG Download | SeekPNG"/>
          <p:cNvPicPr>
            <a:picLocks noChangeAspect="1" noChangeArrowheads="1"/>
          </p:cNvPicPr>
          <p:nvPr/>
        </p:nvPicPr>
        <p:blipFill>
          <a:blip r:embed="rId5" cstate="print"/>
          <a:srcRect/>
          <a:stretch>
            <a:fillRect/>
          </a:stretch>
        </p:blipFill>
        <p:spPr bwMode="auto">
          <a:xfrm>
            <a:off x="0" y="7380312"/>
            <a:ext cx="2525316" cy="2525317"/>
          </a:xfrm>
          <a:prstGeom prst="rect">
            <a:avLst/>
          </a:prstGeom>
          <a:noFill/>
        </p:spPr>
      </p:pic>
      <p:pic>
        <p:nvPicPr>
          <p:cNvPr id="29" name="Picture 39" descr="Erba Disegno Png | Full Size PNG Download | SeekPNG"/>
          <p:cNvPicPr>
            <a:picLocks noChangeAspect="1" noChangeArrowheads="1"/>
          </p:cNvPicPr>
          <p:nvPr/>
        </p:nvPicPr>
        <p:blipFill>
          <a:blip r:embed="rId5" cstate="print"/>
          <a:srcRect/>
          <a:stretch>
            <a:fillRect/>
          </a:stretch>
        </p:blipFill>
        <p:spPr bwMode="auto">
          <a:xfrm>
            <a:off x="188640" y="7020272"/>
            <a:ext cx="2525316" cy="2525317"/>
          </a:xfrm>
          <a:prstGeom prst="rect">
            <a:avLst/>
          </a:prstGeom>
          <a:noFill/>
        </p:spPr>
      </p:pic>
      <p:pic>
        <p:nvPicPr>
          <p:cNvPr id="30" name="Picture 39" descr="Erba Disegno Png | Full Size PNG Download | SeekPNG"/>
          <p:cNvPicPr>
            <a:picLocks noChangeAspect="1" noChangeArrowheads="1"/>
          </p:cNvPicPr>
          <p:nvPr/>
        </p:nvPicPr>
        <p:blipFill>
          <a:blip r:embed="rId5" cstate="print"/>
          <a:srcRect/>
          <a:stretch>
            <a:fillRect/>
          </a:stretch>
        </p:blipFill>
        <p:spPr bwMode="auto">
          <a:xfrm>
            <a:off x="2060848" y="7380312"/>
            <a:ext cx="2525316" cy="2525317"/>
          </a:xfrm>
          <a:prstGeom prst="rect">
            <a:avLst/>
          </a:prstGeom>
          <a:noFill/>
        </p:spPr>
      </p:pic>
      <p:pic>
        <p:nvPicPr>
          <p:cNvPr id="31" name="Picture 39" descr="Erba Disegno Png | Full Size PNG Download | SeekPNG"/>
          <p:cNvPicPr>
            <a:picLocks noChangeAspect="1" noChangeArrowheads="1"/>
          </p:cNvPicPr>
          <p:nvPr/>
        </p:nvPicPr>
        <p:blipFill>
          <a:blip r:embed="rId5" cstate="print"/>
          <a:srcRect/>
          <a:stretch>
            <a:fillRect/>
          </a:stretch>
        </p:blipFill>
        <p:spPr bwMode="auto">
          <a:xfrm>
            <a:off x="2132856" y="7092280"/>
            <a:ext cx="2525316" cy="2525317"/>
          </a:xfrm>
          <a:prstGeom prst="rect">
            <a:avLst/>
          </a:prstGeom>
          <a:noFill/>
        </p:spPr>
      </p:pic>
      <p:pic>
        <p:nvPicPr>
          <p:cNvPr id="32" name="Picture 39" descr="Erba Disegno Png | Full Size PNG Download | SeekPNG"/>
          <p:cNvPicPr>
            <a:picLocks noChangeAspect="1" noChangeArrowheads="1"/>
          </p:cNvPicPr>
          <p:nvPr/>
        </p:nvPicPr>
        <p:blipFill>
          <a:blip r:embed="rId5" cstate="print"/>
          <a:srcRect/>
          <a:stretch>
            <a:fillRect/>
          </a:stretch>
        </p:blipFill>
        <p:spPr bwMode="auto">
          <a:xfrm>
            <a:off x="4077072" y="7308304"/>
            <a:ext cx="2525316" cy="2525317"/>
          </a:xfrm>
          <a:prstGeom prst="rect">
            <a:avLst/>
          </a:prstGeom>
          <a:noFill/>
        </p:spPr>
      </p:pic>
      <p:pic>
        <p:nvPicPr>
          <p:cNvPr id="33" name="Picture 39" descr="Erba Disegno Png | Full Size PNG Download | SeekPNG"/>
          <p:cNvPicPr>
            <a:picLocks noChangeAspect="1" noChangeArrowheads="1"/>
          </p:cNvPicPr>
          <p:nvPr/>
        </p:nvPicPr>
        <p:blipFill>
          <a:blip r:embed="rId5" cstate="print"/>
          <a:srcRect/>
          <a:stretch>
            <a:fillRect/>
          </a:stretch>
        </p:blipFill>
        <p:spPr bwMode="auto">
          <a:xfrm>
            <a:off x="4332684" y="7020272"/>
            <a:ext cx="2525316" cy="2525317"/>
          </a:xfrm>
          <a:prstGeom prst="rect">
            <a:avLst/>
          </a:prstGeom>
          <a:noFill/>
        </p:spPr>
      </p:pic>
      <p:pic>
        <p:nvPicPr>
          <p:cNvPr id="34" name="Picture 39" descr="Erba Disegno Png | Full Size PNG Download | SeekPNG"/>
          <p:cNvPicPr>
            <a:picLocks noChangeAspect="1" noChangeArrowheads="1"/>
          </p:cNvPicPr>
          <p:nvPr/>
        </p:nvPicPr>
        <p:blipFill>
          <a:blip r:embed="rId5" cstate="print"/>
          <a:srcRect/>
          <a:stretch>
            <a:fillRect/>
          </a:stretch>
        </p:blipFill>
        <p:spPr bwMode="auto">
          <a:xfrm>
            <a:off x="4332684" y="7380312"/>
            <a:ext cx="2525316" cy="2525317"/>
          </a:xfrm>
          <a:prstGeom prst="rect">
            <a:avLst/>
          </a:prstGeom>
          <a:noFill/>
        </p:spPr>
      </p:pic>
      <p:pic>
        <p:nvPicPr>
          <p:cNvPr id="35" name="Picture 39" descr="Erba Disegno Png | Full Size PNG Download | SeekPNG"/>
          <p:cNvPicPr>
            <a:picLocks noChangeAspect="1" noChangeArrowheads="1"/>
          </p:cNvPicPr>
          <p:nvPr/>
        </p:nvPicPr>
        <p:blipFill>
          <a:blip r:embed="rId5" cstate="print"/>
          <a:srcRect/>
          <a:stretch>
            <a:fillRect/>
          </a:stretch>
        </p:blipFill>
        <p:spPr bwMode="auto">
          <a:xfrm>
            <a:off x="2636912" y="7308304"/>
            <a:ext cx="2525316" cy="2525317"/>
          </a:xfrm>
          <a:prstGeom prst="rect">
            <a:avLst/>
          </a:prstGeom>
          <a:noFill/>
        </p:spPr>
      </p:pic>
      <p:pic>
        <p:nvPicPr>
          <p:cNvPr id="36" name="Picture 39" descr="Erba Disegno Png | Full Size PNG Download | SeekPNG"/>
          <p:cNvPicPr>
            <a:picLocks noChangeAspect="1" noChangeArrowheads="1"/>
          </p:cNvPicPr>
          <p:nvPr/>
        </p:nvPicPr>
        <p:blipFill>
          <a:blip r:embed="rId5" cstate="print"/>
          <a:srcRect/>
          <a:stretch>
            <a:fillRect/>
          </a:stretch>
        </p:blipFill>
        <p:spPr bwMode="auto">
          <a:xfrm>
            <a:off x="836712" y="7092280"/>
            <a:ext cx="2525316" cy="2525317"/>
          </a:xfrm>
          <a:prstGeom prst="rect">
            <a:avLst/>
          </a:prstGeom>
          <a:noFill/>
        </p:spPr>
      </p:pic>
      <p:pic>
        <p:nvPicPr>
          <p:cNvPr id="37" name="Picture 39" descr="Erba Disegno Png | Full Size PNG Download | SeekPNG"/>
          <p:cNvPicPr>
            <a:picLocks noChangeAspect="1" noChangeArrowheads="1"/>
          </p:cNvPicPr>
          <p:nvPr/>
        </p:nvPicPr>
        <p:blipFill>
          <a:blip r:embed="rId5" cstate="print"/>
          <a:srcRect/>
          <a:stretch>
            <a:fillRect/>
          </a:stretch>
        </p:blipFill>
        <p:spPr bwMode="auto">
          <a:xfrm>
            <a:off x="476672" y="7380312"/>
            <a:ext cx="2525316" cy="2525317"/>
          </a:xfrm>
          <a:prstGeom prst="rect">
            <a:avLst/>
          </a:prstGeom>
          <a:noFill/>
        </p:spPr>
      </p:pic>
      <p:pic>
        <p:nvPicPr>
          <p:cNvPr id="38" name="Picture 39" descr="Erba Disegno Png | Full Size PNG Download | SeekPNG"/>
          <p:cNvPicPr>
            <a:picLocks noChangeAspect="1" noChangeArrowheads="1"/>
          </p:cNvPicPr>
          <p:nvPr/>
        </p:nvPicPr>
        <p:blipFill>
          <a:blip r:embed="rId5" cstate="print"/>
          <a:srcRect/>
          <a:stretch>
            <a:fillRect/>
          </a:stretch>
        </p:blipFill>
        <p:spPr bwMode="auto">
          <a:xfrm>
            <a:off x="3501008" y="7308304"/>
            <a:ext cx="2525316" cy="2525317"/>
          </a:xfrm>
          <a:prstGeom prst="rect">
            <a:avLst/>
          </a:prstGeom>
          <a:noFill/>
        </p:spPr>
      </p:pic>
      <p:pic>
        <p:nvPicPr>
          <p:cNvPr id="39" name="Picture 39" descr="Erba Disegno Png | Full Size PNG Download | SeekPNG"/>
          <p:cNvPicPr>
            <a:picLocks noChangeAspect="1" noChangeArrowheads="1"/>
          </p:cNvPicPr>
          <p:nvPr/>
        </p:nvPicPr>
        <p:blipFill>
          <a:blip r:embed="rId5" cstate="print"/>
          <a:srcRect/>
          <a:stretch>
            <a:fillRect/>
          </a:stretch>
        </p:blipFill>
        <p:spPr bwMode="auto">
          <a:xfrm>
            <a:off x="3861048" y="7092280"/>
            <a:ext cx="2525316" cy="2525317"/>
          </a:xfrm>
          <a:prstGeom prst="rect">
            <a:avLst/>
          </a:prstGeom>
          <a:noFill/>
        </p:spPr>
      </p:pic>
      <p:pic>
        <p:nvPicPr>
          <p:cNvPr id="18475" name="Picture 43" descr="Il sole - Filastrocca scritta da Sara per Filastrocche.it"/>
          <p:cNvPicPr>
            <a:picLocks noChangeAspect="1" noChangeArrowheads="1"/>
          </p:cNvPicPr>
          <p:nvPr/>
        </p:nvPicPr>
        <p:blipFill>
          <a:blip r:embed="rId6" cstate="print"/>
          <a:srcRect/>
          <a:stretch>
            <a:fillRect/>
          </a:stretch>
        </p:blipFill>
        <p:spPr bwMode="auto">
          <a:xfrm>
            <a:off x="692696" y="539552"/>
            <a:ext cx="1232812" cy="1047801"/>
          </a:xfrm>
          <a:prstGeom prst="rect">
            <a:avLst/>
          </a:prstGeom>
          <a:noFill/>
        </p:spPr>
      </p:pic>
      <p:grpSp>
        <p:nvGrpSpPr>
          <p:cNvPr id="44" name="Gruppo 43"/>
          <p:cNvGrpSpPr/>
          <p:nvPr/>
        </p:nvGrpSpPr>
        <p:grpSpPr>
          <a:xfrm>
            <a:off x="1556792" y="6156176"/>
            <a:ext cx="216024" cy="288032"/>
            <a:chOff x="1556792" y="6156176"/>
            <a:chExt cx="216024" cy="288032"/>
          </a:xfrm>
        </p:grpSpPr>
        <p:sp>
          <p:nvSpPr>
            <p:cNvPr id="42" name="Ovale 41"/>
            <p:cNvSpPr/>
            <p:nvPr/>
          </p:nvSpPr>
          <p:spPr>
            <a:xfrm>
              <a:off x="1556792" y="6156176"/>
              <a:ext cx="216024"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1628800" y="6300192"/>
              <a:ext cx="72008"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5" name="Gruppo 44"/>
          <p:cNvGrpSpPr/>
          <p:nvPr/>
        </p:nvGrpSpPr>
        <p:grpSpPr>
          <a:xfrm>
            <a:off x="1916832" y="6156176"/>
            <a:ext cx="216024" cy="288032"/>
            <a:chOff x="1556792" y="6156176"/>
            <a:chExt cx="216024" cy="288032"/>
          </a:xfrm>
        </p:grpSpPr>
        <p:sp>
          <p:nvSpPr>
            <p:cNvPr id="46" name="Ovale 45"/>
            <p:cNvSpPr/>
            <p:nvPr/>
          </p:nvSpPr>
          <p:spPr>
            <a:xfrm>
              <a:off x="1556792" y="6156176"/>
              <a:ext cx="216024"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p:nvPr/>
          </p:nvSpPr>
          <p:spPr>
            <a:xfrm>
              <a:off x="1628800" y="6300192"/>
              <a:ext cx="72008"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8" name="Gruppo 47"/>
          <p:cNvGrpSpPr/>
          <p:nvPr/>
        </p:nvGrpSpPr>
        <p:grpSpPr>
          <a:xfrm>
            <a:off x="4941168" y="6876256"/>
            <a:ext cx="144016" cy="216024"/>
            <a:chOff x="1556792" y="6156176"/>
            <a:chExt cx="216024" cy="288032"/>
          </a:xfrm>
        </p:grpSpPr>
        <p:sp>
          <p:nvSpPr>
            <p:cNvPr id="49" name="Ovale 48"/>
            <p:cNvSpPr/>
            <p:nvPr/>
          </p:nvSpPr>
          <p:spPr>
            <a:xfrm>
              <a:off x="1556792" y="6156176"/>
              <a:ext cx="216024"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Ovale 49"/>
            <p:cNvSpPr/>
            <p:nvPr/>
          </p:nvSpPr>
          <p:spPr>
            <a:xfrm>
              <a:off x="1628800" y="6300192"/>
              <a:ext cx="72008"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1" name="Gruppo 50"/>
          <p:cNvGrpSpPr/>
          <p:nvPr/>
        </p:nvGrpSpPr>
        <p:grpSpPr>
          <a:xfrm>
            <a:off x="5085184" y="6876256"/>
            <a:ext cx="144016" cy="216024"/>
            <a:chOff x="1556792" y="6156176"/>
            <a:chExt cx="216024" cy="288032"/>
          </a:xfrm>
        </p:grpSpPr>
        <p:sp>
          <p:nvSpPr>
            <p:cNvPr id="52" name="Ovale 51"/>
            <p:cNvSpPr/>
            <p:nvPr/>
          </p:nvSpPr>
          <p:spPr>
            <a:xfrm>
              <a:off x="1556792" y="6156176"/>
              <a:ext cx="216024"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p:cNvSpPr/>
            <p:nvPr/>
          </p:nvSpPr>
          <p:spPr>
            <a:xfrm>
              <a:off x="1628800" y="6300192"/>
              <a:ext cx="72008"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4" name="Arco a tutto sesto 53"/>
          <p:cNvSpPr/>
          <p:nvPr/>
        </p:nvSpPr>
        <p:spPr>
          <a:xfrm rot="10800000">
            <a:off x="1628800" y="6444208"/>
            <a:ext cx="432048" cy="360040"/>
          </a:xfrm>
          <a:prstGeom prst="blockArc">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rgbClr val="FF0000"/>
                </a:solidFill>
              </a:ln>
              <a:solidFill>
                <a:srgbClr val="FF0000"/>
              </a:solidFill>
            </a:endParaRPr>
          </a:p>
        </p:txBody>
      </p:sp>
      <p:sp>
        <p:nvSpPr>
          <p:cNvPr id="55" name="Arco a tutto sesto 54"/>
          <p:cNvSpPr/>
          <p:nvPr/>
        </p:nvSpPr>
        <p:spPr>
          <a:xfrm rot="10800000">
            <a:off x="4941168" y="7020272"/>
            <a:ext cx="216024" cy="288032"/>
          </a:xfrm>
          <a:prstGeom prst="blockArc">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6" name="Rettangolo 55"/>
          <p:cNvSpPr/>
          <p:nvPr/>
        </p:nvSpPr>
        <p:spPr>
          <a:xfrm>
            <a:off x="3212976" y="4387334"/>
            <a:ext cx="576064" cy="584775"/>
          </a:xfrm>
          <a:prstGeom prst="rect">
            <a:avLst/>
          </a:prstGeom>
        </p:spPr>
        <p:txBody>
          <a:bodyPr wrap="square">
            <a:spAutoFit/>
          </a:bodyPr>
          <a:lstStyle/>
          <a:p>
            <a:r>
              <a:rPr lang="it-IT" sz="3200" b="1" dirty="0" smtClean="0">
                <a:ln w="28575" cmpd="sng">
                  <a:solidFill>
                    <a:srgbClr val="C0BB00"/>
                  </a:solidFill>
                  <a:prstDash val="solid"/>
                </a:ln>
                <a:solidFill>
                  <a:srgbClr val="FFFF00"/>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&amp;</a:t>
            </a:r>
            <a:endParaRPr lang="it-IT" sz="3200" dirty="0">
              <a:ln w="28575" cmpd="sng">
                <a:solidFill>
                  <a:srgbClr val="C0BB00"/>
                </a:solidFill>
                <a:prstDash val="solid"/>
              </a:ln>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D491546B-5BC9-43BF-8D73-9C8B6C667448}" type="slidenum">
              <a:rPr lang="it-IT" sz="1800" b="1" smtClean="0">
                <a:solidFill>
                  <a:srgbClr val="0070C0"/>
                </a:solidFill>
              </a:rPr>
              <a:pPr/>
              <a:t>10</a:t>
            </a:fld>
            <a:endParaRPr lang="it-IT" sz="1800" b="1" dirty="0">
              <a:solidFill>
                <a:srgbClr val="0070C0"/>
              </a:solidFill>
            </a:endParaRPr>
          </a:p>
        </p:txBody>
      </p:sp>
      <p:sp>
        <p:nvSpPr>
          <p:cNvPr id="7" name="Rettangolo 6"/>
          <p:cNvSpPr/>
          <p:nvPr/>
        </p:nvSpPr>
        <p:spPr>
          <a:xfrm>
            <a:off x="476672" y="251521"/>
            <a:ext cx="6192688" cy="8617744"/>
          </a:xfrm>
          <a:prstGeom prst="rect">
            <a:avLst/>
          </a:prstGeom>
        </p:spPr>
        <p:txBody>
          <a:bodyPr wrap="square">
            <a:spAutoFit/>
          </a:bodyPr>
          <a:lstStyle/>
          <a:p>
            <a:pPr>
              <a:buFont typeface="Arial" pitchFamily="34" charset="0"/>
              <a:buChar char="•"/>
            </a:pPr>
            <a:endParaRPr lang="it-IT" sz="1400" b="1" dirty="0" smtClean="0">
              <a:latin typeface="Tempus Sans ITC" pitchFamily="82" charset="0"/>
            </a:endParaRPr>
          </a:p>
          <a:p>
            <a:r>
              <a:rPr lang="it-IT" b="1" dirty="0" smtClean="0">
                <a:ln>
                  <a:solidFill>
                    <a:schemeClr val="tx2"/>
                  </a:solidFill>
                </a:ln>
                <a:solidFill>
                  <a:srgbClr val="6DD9FF"/>
                </a:solidFill>
                <a:latin typeface="Comic Sans MS" pitchFamily="66" charset="0"/>
              </a:rPr>
              <a:t>LA CONOSCENZA DEL </a:t>
            </a:r>
            <a:r>
              <a:rPr lang="it-IT" b="1" dirty="0" smtClean="0">
                <a:ln>
                  <a:solidFill>
                    <a:schemeClr val="tx2"/>
                  </a:solidFill>
                </a:ln>
                <a:solidFill>
                  <a:srgbClr val="6DD9FF"/>
                </a:solidFill>
                <a:latin typeface="Comic Sans MS" pitchFamily="66" charset="0"/>
              </a:rPr>
              <a:t>MONDO</a:t>
            </a:r>
          </a:p>
          <a:p>
            <a:endParaRPr lang="it-IT" dirty="0" smtClean="0">
              <a:ln>
                <a:solidFill>
                  <a:schemeClr val="tx2"/>
                </a:solidFill>
              </a:ln>
              <a:solidFill>
                <a:srgbClr val="6DD9FF"/>
              </a:solidFill>
              <a:latin typeface="Comic Sans MS" pitchFamily="66" charset="0"/>
            </a:endParaRPr>
          </a:p>
          <a:p>
            <a:r>
              <a:rPr lang="it-IT" sz="1400" dirty="0" smtClean="0">
                <a:latin typeface="Comic Sans MS" pitchFamily="66" charset="0"/>
              </a:rPr>
              <a:t>-saper utilizzare le parole del tempo e delle </a:t>
            </a:r>
            <a:r>
              <a:rPr lang="it-IT" sz="1400" dirty="0" err="1" smtClean="0">
                <a:latin typeface="Comic Sans MS" pitchFamily="66" charset="0"/>
              </a:rPr>
              <a:t>routines</a:t>
            </a:r>
            <a:endParaRPr lang="it-IT" sz="1400" dirty="0" smtClean="0">
              <a:latin typeface="Comic Sans MS" pitchFamily="66" charset="0"/>
            </a:endParaRPr>
          </a:p>
          <a:p>
            <a:r>
              <a:rPr lang="it-IT" sz="1400" dirty="0" smtClean="0">
                <a:latin typeface="Comic Sans MS" pitchFamily="66" charset="0"/>
              </a:rPr>
              <a:t>-manipolare oggetti e materiali </a:t>
            </a:r>
            <a:r>
              <a:rPr lang="it-IT" sz="1400" dirty="0" smtClean="0">
                <a:latin typeface="Comic Sans MS" pitchFamily="66" charset="0"/>
              </a:rPr>
              <a:t>s</a:t>
            </a:r>
            <a:r>
              <a:rPr lang="it-IT" sz="1400" dirty="0" smtClean="0">
                <a:latin typeface="Comic Sans MS" pitchFamily="66" charset="0"/>
              </a:rPr>
              <a:t>enza paura</a:t>
            </a:r>
            <a:endParaRPr lang="it-IT" sz="1400" dirty="0" smtClean="0">
              <a:latin typeface="Comic Sans MS" pitchFamily="66" charset="0"/>
            </a:endParaRPr>
          </a:p>
          <a:p>
            <a:r>
              <a:rPr lang="it-IT" sz="1400" dirty="0" smtClean="0">
                <a:latin typeface="Comic Sans MS" pitchFamily="66" charset="0"/>
              </a:rPr>
              <a:t>-saper registrare il tempo cronologico e atmosferico sul calendario mediante simboli</a:t>
            </a:r>
          </a:p>
          <a:p>
            <a:r>
              <a:rPr lang="it-IT" sz="1400" dirty="0" smtClean="0">
                <a:latin typeface="Comic Sans MS" pitchFamily="66" charset="0"/>
              </a:rPr>
              <a:t>-osservare la natura</a:t>
            </a:r>
          </a:p>
          <a:p>
            <a:r>
              <a:rPr lang="it-IT" sz="1400" dirty="0" smtClean="0">
                <a:latin typeface="Comic Sans MS" pitchFamily="66" charset="0"/>
              </a:rPr>
              <a:t>-Conoscere le stagioni con le loro caratteristiche </a:t>
            </a:r>
          </a:p>
          <a:p>
            <a:r>
              <a:rPr lang="it-IT" sz="1400" dirty="0" smtClean="0">
                <a:latin typeface="Comic Sans MS" pitchFamily="66" charset="0"/>
              </a:rPr>
              <a:t>-Eseguire quantificazioni e classificazioni</a:t>
            </a:r>
          </a:p>
          <a:p>
            <a:r>
              <a:rPr lang="it-IT" sz="1400" dirty="0" smtClean="0">
                <a:latin typeface="Comic Sans MS" pitchFamily="66" charset="0"/>
              </a:rPr>
              <a:t>-osservare verificare e fare ipotesi</a:t>
            </a:r>
          </a:p>
          <a:p>
            <a:r>
              <a:rPr lang="it-IT" sz="1400" dirty="0" smtClean="0">
                <a:latin typeface="Comic Sans MS" pitchFamily="66" charset="0"/>
              </a:rPr>
              <a:t>-eseguire le prime misurazioni </a:t>
            </a:r>
          </a:p>
          <a:p>
            <a:r>
              <a:rPr lang="it-IT" sz="1400" dirty="0" smtClean="0">
                <a:latin typeface="Comic Sans MS" pitchFamily="66" charset="0"/>
              </a:rPr>
              <a:t>-confrontare grandezze</a:t>
            </a:r>
          </a:p>
          <a:p>
            <a:r>
              <a:rPr lang="it-IT" sz="1400" dirty="0" smtClean="0">
                <a:latin typeface="Comic Sans MS" pitchFamily="66" charset="0"/>
              </a:rPr>
              <a:t>-stabilire relazione </a:t>
            </a:r>
            <a:r>
              <a:rPr lang="it-IT" sz="1400" dirty="0" smtClean="0">
                <a:latin typeface="Comic Sans MS" pitchFamily="66" charset="0"/>
              </a:rPr>
              <a:t>logiche</a:t>
            </a:r>
          </a:p>
          <a:p>
            <a:r>
              <a:rPr lang="it-IT" sz="1400" dirty="0" smtClean="0">
                <a:latin typeface="Comic Sans MS" pitchFamily="66" charset="0"/>
              </a:rPr>
              <a:t>- distinguere caldo- freddo, liscio- ruvido, duro- molle</a:t>
            </a:r>
            <a:endParaRPr lang="it-IT" sz="1400" dirty="0" smtClean="0">
              <a:latin typeface="Comic Sans MS" pitchFamily="66" charset="0"/>
            </a:endParaRPr>
          </a:p>
          <a:p>
            <a:r>
              <a:rPr lang="it-IT" sz="1400" dirty="0" smtClean="0">
                <a:latin typeface="Comic Sans MS" pitchFamily="66" charset="0"/>
              </a:rPr>
              <a:t>-conoscere le manifestazioni e le tradizioni tipiche del nostro paese -conoscere le potenzialità degli strumenti tecnologici</a:t>
            </a:r>
          </a:p>
          <a:p>
            <a:pPr>
              <a:buFontTx/>
              <a:buChar char="-"/>
            </a:pPr>
            <a:r>
              <a:rPr lang="it-IT" sz="1400" dirty="0" smtClean="0">
                <a:latin typeface="Comic Sans MS" pitchFamily="66" charset="0"/>
              </a:rPr>
              <a:t>o</a:t>
            </a:r>
            <a:r>
              <a:rPr lang="it-IT" sz="1400" dirty="0" smtClean="0">
                <a:latin typeface="Comic Sans MS" pitchFamily="66" charset="0"/>
              </a:rPr>
              <a:t>sservare </a:t>
            </a:r>
            <a:r>
              <a:rPr lang="it-IT" sz="1400" dirty="0" smtClean="0">
                <a:latin typeface="Comic Sans MS" pitchFamily="66" charset="0"/>
              </a:rPr>
              <a:t>e conoscere gli ambienti familiari</a:t>
            </a:r>
          </a:p>
          <a:p>
            <a:pPr>
              <a:buFontTx/>
              <a:buChar char="-"/>
            </a:pPr>
            <a:r>
              <a:rPr lang="it-IT" sz="1400" dirty="0" smtClean="0">
                <a:latin typeface="Comic Sans MS" pitchFamily="66" charset="0"/>
              </a:rPr>
              <a:t>osservare ve conoscere opere d’arte sulle stagioni</a:t>
            </a:r>
          </a:p>
          <a:p>
            <a:pPr>
              <a:buFontTx/>
              <a:buChar char="-"/>
            </a:pPr>
            <a:r>
              <a:rPr lang="it-IT" sz="1400" dirty="0" smtClean="0">
                <a:latin typeface="Comic Sans MS" pitchFamily="66" charset="0"/>
              </a:rPr>
              <a:t> conoscere e riprodurre le forme </a:t>
            </a:r>
            <a:r>
              <a:rPr lang="it-IT" sz="1400" dirty="0" smtClean="0">
                <a:latin typeface="Comic Sans MS" pitchFamily="66" charset="0"/>
              </a:rPr>
              <a:t>geometriche</a:t>
            </a:r>
          </a:p>
          <a:p>
            <a:pPr>
              <a:buFontTx/>
              <a:buChar char="-"/>
            </a:pPr>
            <a:r>
              <a:rPr lang="it-IT" sz="1400" dirty="0" smtClean="0">
                <a:latin typeface="Comic Sans MS" pitchFamily="66" charset="0"/>
              </a:rPr>
              <a:t>c</a:t>
            </a:r>
            <a:r>
              <a:rPr lang="it-IT" sz="1400" dirty="0" smtClean="0">
                <a:latin typeface="Comic Sans MS" pitchFamily="66" charset="0"/>
              </a:rPr>
              <a:t>ollocare e descrivere oggetti in posizioni diverse: sopra- sotto, davanti- dietro, vicino- lontano</a:t>
            </a:r>
            <a:endParaRPr lang="it-IT" sz="1400" dirty="0" smtClean="0">
              <a:latin typeface="Comic Sans MS" pitchFamily="66"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pPr>
              <a:buFont typeface="Arial" pitchFamily="34" charset="0"/>
              <a:buChar char="•"/>
            </a:pPr>
            <a:endParaRPr lang="it-IT" sz="1400" dirty="0" smtClean="0">
              <a:latin typeface="Tempus Sans ITC" pitchFamily="82" charset="0"/>
            </a:endParaRPr>
          </a:p>
          <a:p>
            <a:pPr>
              <a:buFont typeface="Arial" pitchFamily="34" charset="0"/>
              <a:buChar char="•"/>
            </a:pPr>
            <a:endParaRPr lang="it-IT" sz="1400" dirty="0" smtClean="0">
              <a:latin typeface="Tempus Sans ITC"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4704" y="1403648"/>
            <a:ext cx="3240360" cy="5324535"/>
          </a:xfrm>
          <a:prstGeom prst="rect">
            <a:avLst/>
          </a:prstGeom>
          <a:noFill/>
          <a:ln w="28575">
            <a:solidFill>
              <a:srgbClr val="00B0F0"/>
            </a:solidFill>
          </a:ln>
        </p:spPr>
        <p:txBody>
          <a:bodyPr wrap="square" rtlCol="0">
            <a:spAutoFit/>
          </a:bodyPr>
          <a:lstStyle/>
          <a:p>
            <a:pPr algn="ctr"/>
            <a:endParaRPr lang="it-IT" sz="1600" b="1" dirty="0" smtClean="0">
              <a:latin typeface="Tempus Sans ITC" pitchFamily="82" charset="0"/>
            </a:endParaRPr>
          </a:p>
          <a:p>
            <a:pPr algn="ctr"/>
            <a:r>
              <a:rPr lang="it-IT" b="1" dirty="0" smtClean="0">
                <a:ln>
                  <a:solidFill>
                    <a:srgbClr val="00B0F0"/>
                  </a:solidFill>
                </a:ln>
                <a:solidFill>
                  <a:srgbClr val="00B0F0"/>
                </a:solidFill>
                <a:latin typeface="Book Antiqua" pitchFamily="18" charset="0"/>
              </a:rPr>
              <a:t>IL SÉ E L’ALTRO</a:t>
            </a:r>
            <a:endParaRPr lang="it-IT" sz="1600" b="1" dirty="0" smtClean="0">
              <a:ln>
                <a:solidFill>
                  <a:srgbClr val="00B0F0"/>
                </a:solidFill>
              </a:ln>
              <a:solidFill>
                <a:srgbClr val="00B0F0"/>
              </a:solidFill>
              <a:latin typeface="Book Antiqua" pitchFamily="18" charset="0"/>
            </a:endParaRPr>
          </a:p>
          <a:p>
            <a:pPr marL="342900" indent="-342900">
              <a:buAutoNum type="arabicParenR"/>
            </a:pPr>
            <a:r>
              <a:rPr lang="it-IT" sz="1000" b="1" dirty="0" smtClean="0">
                <a:latin typeface="Book Antiqua" pitchFamily="18" charset="0"/>
              </a:rPr>
              <a:t>Sviluppare il senso di identità personale, essere consapevoli delle proprie esigenze e dei propri sentimenti, sapersi controllare ed esprimere in modo  adeguato</a:t>
            </a:r>
          </a:p>
          <a:p>
            <a:pPr marL="342900" indent="-342900">
              <a:buAutoNum type="arabicParenR"/>
            </a:pPr>
            <a:r>
              <a:rPr lang="it-IT" sz="1000" b="1" dirty="0" smtClean="0">
                <a:latin typeface="Book Antiqua" pitchFamily="18" charset="0"/>
              </a:rPr>
              <a:t>Essere cosciente della propria storia, della storia famigliare, delle tradizioni di famiglia, della comunità della scuola e sviluppare un senso di appartenenza</a:t>
            </a:r>
          </a:p>
          <a:p>
            <a:pPr marL="342900" indent="-342900">
              <a:buAutoNum type="arabicParenR"/>
            </a:pPr>
            <a:r>
              <a:rPr lang="it-IT" sz="1000" b="1" dirty="0" smtClean="0">
                <a:latin typeface="Book Antiqua" pitchFamily="18" charset="0"/>
              </a:rPr>
              <a:t>Riflettere, confrontarsi, discutere con gli adulti e con gli altri bambini, rendersi conto dei punti di vista diversi</a:t>
            </a:r>
          </a:p>
          <a:p>
            <a:pPr marL="342900" indent="-342900">
              <a:buAutoNum type="arabicParenR"/>
            </a:pPr>
            <a:r>
              <a:rPr lang="it-IT" sz="1000" b="1" dirty="0" smtClean="0">
                <a:latin typeface="Book Antiqua" pitchFamily="18" charset="0"/>
              </a:rPr>
              <a:t>Divenire consapevoli delle differenze ed averne rispetto</a:t>
            </a:r>
          </a:p>
          <a:p>
            <a:pPr marL="342900" indent="-342900">
              <a:buAutoNum type="arabicParenR"/>
            </a:pPr>
            <a:r>
              <a:rPr lang="it-IT" sz="1000" b="1" dirty="0" smtClean="0">
                <a:latin typeface="Book Antiqua" pitchFamily="18" charset="0"/>
              </a:rPr>
              <a:t>Ascoltare gli altri e dare spiegazione del proprio comportamento e del proprio punto di vista</a:t>
            </a:r>
          </a:p>
          <a:p>
            <a:pPr marL="342900" indent="-342900">
              <a:buAutoNum type="arabicParenR"/>
            </a:pPr>
            <a:r>
              <a:rPr lang="it-IT" sz="1000" b="1" dirty="0" smtClean="0">
                <a:latin typeface="Book Antiqua" pitchFamily="18" charset="0"/>
              </a:rPr>
              <a:t>Giocare in modo costruttivo e creativo con gli altri, confrontarsi, avvalere le proprie ragioni con gli adulti e i compagni</a:t>
            </a:r>
          </a:p>
          <a:p>
            <a:pPr marL="342900" indent="-342900">
              <a:buAutoNum type="arabicParenR"/>
            </a:pPr>
            <a:r>
              <a:rPr lang="it-IT" sz="1000" b="1" dirty="0" smtClean="0">
                <a:latin typeface="Book Antiqua" pitchFamily="18" charset="0"/>
              </a:rPr>
              <a:t>Comprendere chi è fonte di autorità e responsabilità, saper seguire le regole di comportamento e assumersi responsabilità</a:t>
            </a:r>
          </a:p>
          <a:p>
            <a:pPr marL="342900" indent="-342900">
              <a:buAutoNum type="arabicParenR"/>
            </a:pPr>
            <a:r>
              <a:rPr lang="it-IT" sz="1000" b="1" dirty="0" smtClean="0">
                <a:latin typeface="Book Antiqua" pitchFamily="18" charset="0"/>
              </a:rPr>
              <a:t>Scoprire nei racconti del Vangelo le persone e l’insegnamento di Gesù, da cui apprendere che Dio è Padre di tutti e che la Chiesa è la comunità di uomini e donne nata dal suo amore per sviluppare u positivo senso di sé e sperimentare relazioni serene con gli altri</a:t>
            </a:r>
          </a:p>
          <a:p>
            <a:endParaRPr lang="it-IT" sz="1000" b="1" dirty="0" smtClean="0">
              <a:latin typeface="Tempus Sans ITC" pitchFamily="82" charset="0"/>
            </a:endParaRPr>
          </a:p>
          <a:p>
            <a:endParaRPr lang="it-IT" sz="1600" b="1" dirty="0">
              <a:latin typeface="Tempus Sans ITC" pitchFamily="82" charset="0"/>
            </a:endParaRPr>
          </a:p>
        </p:txBody>
      </p:sp>
      <p:sp>
        <p:nvSpPr>
          <p:cNvPr id="6" name="Rettangolo 5"/>
          <p:cNvSpPr/>
          <p:nvPr/>
        </p:nvSpPr>
        <p:spPr>
          <a:xfrm>
            <a:off x="4509120" y="8172400"/>
            <a:ext cx="180020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11</a:t>
            </a:r>
            <a:endParaRPr lang="it-IT" dirty="0">
              <a:solidFill>
                <a:schemeClr val="accent5"/>
              </a:solidFill>
            </a:endParaRPr>
          </a:p>
        </p:txBody>
      </p:sp>
      <p:sp>
        <p:nvSpPr>
          <p:cNvPr id="8" name="Rettangolo 7"/>
          <p:cNvSpPr/>
          <p:nvPr/>
        </p:nvSpPr>
        <p:spPr>
          <a:xfrm>
            <a:off x="1684690" y="0"/>
            <a:ext cx="3873176" cy="830997"/>
          </a:xfrm>
          <a:prstGeom prst="rect">
            <a:avLst/>
          </a:prstGeom>
        </p:spPr>
        <p:txBody>
          <a:bodyPr wrap="none">
            <a:spAutoFit/>
          </a:bodyPr>
          <a:lstStyle/>
          <a:p>
            <a:pPr algn="ctr"/>
            <a:r>
              <a:rPr lang="it-IT" sz="2400" b="1" u="sng" dirty="0" smtClean="0">
                <a:ln>
                  <a:solidFill>
                    <a:schemeClr val="tx2"/>
                  </a:solidFill>
                </a:ln>
                <a:solidFill>
                  <a:srgbClr val="6DD9FF"/>
                </a:solidFill>
                <a:latin typeface="Comic Sans MS" pitchFamily="66" charset="0"/>
              </a:rPr>
              <a:t>Traguardi di competenza</a:t>
            </a:r>
          </a:p>
          <a:p>
            <a:pPr algn="ctr"/>
            <a:endParaRPr lang="it-IT" sz="2400" b="1" dirty="0" smtClean="0">
              <a:ln>
                <a:solidFill>
                  <a:schemeClr val="tx1"/>
                </a:solidFill>
              </a:ln>
              <a:solidFill>
                <a:srgbClr val="92D050"/>
              </a:solidFill>
              <a:latin typeface="Book Antiqua" pitchFamily="18" charset="0"/>
            </a:endParaRPr>
          </a:p>
        </p:txBody>
      </p:sp>
      <p:sp>
        <p:nvSpPr>
          <p:cNvPr id="9" name="CasellaDiTesto 8"/>
          <p:cNvSpPr txBox="1"/>
          <p:nvPr/>
        </p:nvSpPr>
        <p:spPr>
          <a:xfrm>
            <a:off x="4077072" y="2339752"/>
            <a:ext cx="2664296" cy="4216539"/>
          </a:xfrm>
          <a:prstGeom prst="rect">
            <a:avLst/>
          </a:prstGeom>
          <a:noFill/>
          <a:ln w="28575">
            <a:solidFill>
              <a:srgbClr val="FF0000"/>
            </a:solidFill>
          </a:ln>
        </p:spPr>
        <p:txBody>
          <a:bodyPr wrap="square" rtlCol="0">
            <a:spAutoFit/>
          </a:bodyPr>
          <a:lstStyle/>
          <a:p>
            <a:pPr algn="ctr"/>
            <a:endParaRPr lang="it-IT" sz="1600" b="1" dirty="0" smtClean="0">
              <a:latin typeface="Tempus Sans ITC" pitchFamily="82" charset="0"/>
            </a:endParaRPr>
          </a:p>
          <a:p>
            <a:pPr algn="ctr"/>
            <a:r>
              <a:rPr lang="it-IT" b="1" dirty="0" smtClean="0">
                <a:ln>
                  <a:solidFill>
                    <a:srgbClr val="FF3300"/>
                  </a:solidFill>
                </a:ln>
                <a:solidFill>
                  <a:srgbClr val="FF0000"/>
                </a:solidFill>
                <a:latin typeface="Book Antiqua" pitchFamily="18" charset="0"/>
              </a:rPr>
              <a:t>IL CORPO E IL MOVIMENTO</a:t>
            </a:r>
            <a:endParaRPr lang="it-IT" sz="1600" b="1" dirty="0" smtClean="0">
              <a:ln>
                <a:solidFill>
                  <a:srgbClr val="FF3300"/>
                </a:solidFill>
              </a:ln>
              <a:solidFill>
                <a:srgbClr val="FF0000"/>
              </a:solidFill>
              <a:latin typeface="Book Antiqua" pitchFamily="18" charset="0"/>
            </a:endParaRPr>
          </a:p>
          <a:p>
            <a:pPr marL="342900" indent="-342900">
              <a:buAutoNum type="arabicParenR"/>
            </a:pPr>
            <a:r>
              <a:rPr lang="it-IT" sz="1000" b="1" dirty="0" smtClean="0">
                <a:latin typeface="Book Antiqua" pitchFamily="18" charset="0"/>
              </a:rPr>
              <a:t>Raggiungere una buona autonomia personale, riconoscere i segnali del corpo e sviluppare pratiche corrette: cura di sé, d’igiene e di sana alimentazione</a:t>
            </a:r>
          </a:p>
          <a:p>
            <a:pPr marL="342900" indent="-342900">
              <a:buAutoNum type="arabicParenR"/>
            </a:pPr>
            <a:r>
              <a:rPr lang="it-IT" sz="1000" b="1" dirty="0" smtClean="0">
                <a:latin typeface="Book Antiqua" pitchFamily="18" charset="0"/>
              </a:rPr>
              <a:t>Provare piacere  nel movimento e nelle diverse forme di attività e destrezza, coordinarsi in giochi che richiedono il rispetto di regole</a:t>
            </a:r>
          </a:p>
          <a:p>
            <a:pPr marL="342900" indent="-342900">
              <a:buAutoNum type="arabicParenR"/>
            </a:pPr>
            <a:r>
              <a:rPr lang="it-IT" sz="1000" b="1" dirty="0" smtClean="0">
                <a:latin typeface="Book Antiqua" pitchFamily="18" charset="0"/>
              </a:rPr>
              <a:t>Esercitare le potenzialità sensoriali, conoscitive , relazionali, ritmiche ed espressive del corpo</a:t>
            </a:r>
          </a:p>
          <a:p>
            <a:pPr marL="342900" indent="-342900">
              <a:buAutoNum type="arabicParenR"/>
            </a:pPr>
            <a:r>
              <a:rPr lang="it-IT" sz="1000" b="1" dirty="0" smtClean="0">
                <a:latin typeface="Book Antiqua" pitchFamily="18" charset="0"/>
              </a:rPr>
              <a:t>Conoscere le diverse parti del corpo e rappresentare il corpo statico e in movimento</a:t>
            </a:r>
          </a:p>
          <a:p>
            <a:pPr marL="342900" indent="-342900">
              <a:buAutoNum type="arabicParenR"/>
            </a:pPr>
            <a:endParaRPr lang="it-IT" sz="1000" b="1" dirty="0" smtClean="0">
              <a:latin typeface="Book Antiqua" pitchFamily="18" charset="0"/>
            </a:endParaRPr>
          </a:p>
          <a:p>
            <a:pPr marL="342900" indent="-342900">
              <a:buAutoNum type="arabicParenR"/>
            </a:pPr>
            <a:r>
              <a:rPr lang="it-IT" sz="1000" b="1" dirty="0" smtClean="0">
                <a:latin typeface="Book Antiqua" pitchFamily="18" charset="0"/>
              </a:rPr>
              <a:t>Riconoscere i segni del corpo l’esperienza religiosa propria e altrui</a:t>
            </a:r>
          </a:p>
          <a:p>
            <a:pPr marL="342900" indent="-342900">
              <a:buAutoNum type="arabicParenR"/>
            </a:pPr>
            <a:endParaRPr lang="it-IT" sz="1000" b="1" dirty="0" smtClean="0">
              <a:latin typeface="Tempus Sans ITC" pitchFamily="82" charset="0"/>
            </a:endParaRPr>
          </a:p>
          <a:p>
            <a:endParaRPr lang="it-IT" sz="1600" b="1" dirty="0">
              <a:latin typeface="Tempus Sans ITC" pitchFamily="82" charset="0"/>
            </a:endParaRPr>
          </a:p>
        </p:txBody>
      </p:sp>
      <p:sp>
        <p:nvSpPr>
          <p:cNvPr id="10" name="CasellaDiTesto 9"/>
          <p:cNvSpPr txBox="1"/>
          <p:nvPr/>
        </p:nvSpPr>
        <p:spPr>
          <a:xfrm>
            <a:off x="836712" y="6660232"/>
            <a:ext cx="5832648" cy="2400657"/>
          </a:xfrm>
          <a:prstGeom prst="rect">
            <a:avLst/>
          </a:prstGeom>
          <a:noFill/>
          <a:ln w="28575">
            <a:solidFill>
              <a:srgbClr val="00B050"/>
            </a:solidFill>
          </a:ln>
        </p:spPr>
        <p:txBody>
          <a:bodyPr wrap="square" rtlCol="0">
            <a:spAutoFit/>
          </a:bodyPr>
          <a:lstStyle/>
          <a:p>
            <a:pPr algn="ctr"/>
            <a:endParaRPr lang="it-IT" sz="1600" b="1" dirty="0" smtClean="0">
              <a:latin typeface="Tempus Sans ITC" pitchFamily="82" charset="0"/>
            </a:endParaRPr>
          </a:p>
          <a:p>
            <a:pPr algn="ctr"/>
            <a:r>
              <a:rPr lang="it-IT" b="1" dirty="0" smtClean="0">
                <a:ln>
                  <a:solidFill>
                    <a:srgbClr val="00B050"/>
                  </a:solidFill>
                </a:ln>
                <a:solidFill>
                  <a:srgbClr val="00B050"/>
                </a:solidFill>
                <a:latin typeface="Book Antiqua" pitchFamily="18" charset="0"/>
              </a:rPr>
              <a:t>I DISCORSI E LE PAROLE</a:t>
            </a:r>
            <a:endParaRPr lang="it-IT" sz="1600" b="1" dirty="0" smtClean="0">
              <a:ln>
                <a:solidFill>
                  <a:srgbClr val="00B050"/>
                </a:solidFill>
              </a:ln>
              <a:solidFill>
                <a:srgbClr val="00B050"/>
              </a:solidFill>
              <a:latin typeface="Book Antiqua" pitchFamily="18" charset="0"/>
            </a:endParaRPr>
          </a:p>
          <a:p>
            <a:pPr marL="342900" indent="-342900">
              <a:buAutoNum type="arabicParenR"/>
            </a:pPr>
            <a:r>
              <a:rPr lang="it-IT" sz="1000" b="1" dirty="0" smtClean="0">
                <a:latin typeface="Book Antiqua" pitchFamily="18" charset="0"/>
              </a:rPr>
              <a:t>Usare la lingua italiana, arricchire e precisare il proprio lessico, comprendere parole e discorsi,  fare ipotesi sui significati</a:t>
            </a:r>
          </a:p>
          <a:p>
            <a:pPr marL="342900" indent="-342900">
              <a:buAutoNum type="arabicParenR"/>
            </a:pPr>
            <a:r>
              <a:rPr lang="it-IT" sz="1000" b="1" dirty="0" smtClean="0">
                <a:latin typeface="Book Antiqua" pitchFamily="18" charset="0"/>
              </a:rPr>
              <a:t>Saper esprimere e comunicare agli altri emozioni, sentimenti attraverso il linguaggio verbale che verrà utilizzato in differenti  situazioni comunicative</a:t>
            </a:r>
          </a:p>
          <a:p>
            <a:pPr marL="342900" indent="-342900">
              <a:buAutoNum type="arabicParenR"/>
            </a:pPr>
            <a:r>
              <a:rPr lang="it-IT" sz="1000" b="1" dirty="0" smtClean="0">
                <a:latin typeface="Book Antiqua" pitchFamily="18" charset="0"/>
              </a:rPr>
              <a:t>Sperimentare rime, filastrocche, drammatizzazioni, inventare nuove parole, chiede e offre spiegazioni</a:t>
            </a:r>
          </a:p>
          <a:p>
            <a:pPr marL="342900" indent="-342900">
              <a:buAutoNum type="arabicParenR"/>
            </a:pPr>
            <a:r>
              <a:rPr lang="it-IT" sz="1000" b="1" dirty="0" smtClean="0">
                <a:latin typeface="Book Antiqua" pitchFamily="18" charset="0"/>
              </a:rPr>
              <a:t>Ascoltare e comprendere narrazioni, raccontare e inventare storie</a:t>
            </a:r>
          </a:p>
          <a:p>
            <a:pPr marL="342900" indent="-342900">
              <a:buAutoNum type="arabicParenR"/>
            </a:pPr>
            <a:r>
              <a:rPr lang="it-IT" sz="1000" b="1" dirty="0" smtClean="0">
                <a:latin typeface="Book Antiqua" pitchFamily="18" charset="0"/>
              </a:rPr>
              <a:t>Imparare  alcuni termini del linguaggio cristiano, ascoltando semplici racconti biblici e narrare i contenuti riutilizzando i linguaggi appresi, per sviluppare una comunicazione significativa anche in ambito religioso</a:t>
            </a:r>
          </a:p>
          <a:p>
            <a:endParaRPr lang="it-IT" sz="1600" b="1" dirty="0">
              <a:latin typeface="Book Antiqua" pitchFamily="18" charset="0"/>
            </a:endParaRPr>
          </a:p>
        </p:txBody>
      </p:sp>
      <p:sp>
        <p:nvSpPr>
          <p:cNvPr id="11" name="CasellaDiTesto 10"/>
          <p:cNvSpPr txBox="1"/>
          <p:nvPr/>
        </p:nvSpPr>
        <p:spPr>
          <a:xfrm>
            <a:off x="836712" y="395536"/>
            <a:ext cx="6021288" cy="1015663"/>
          </a:xfrm>
          <a:prstGeom prst="rect">
            <a:avLst/>
          </a:prstGeom>
          <a:noFill/>
        </p:spPr>
        <p:txBody>
          <a:bodyPr wrap="square" rtlCol="0">
            <a:spAutoFit/>
          </a:bodyPr>
          <a:lstStyle/>
          <a:p>
            <a:pPr algn="ctr"/>
            <a:r>
              <a:rPr lang="it-IT" b="1" u="sng" dirty="0" smtClean="0">
                <a:latin typeface="Comic Sans MS" pitchFamily="66" charset="0"/>
              </a:rPr>
              <a:t>Ogni giorno scopro qualcosa di nuovo</a:t>
            </a:r>
          </a:p>
          <a:p>
            <a:pPr algn="ctr"/>
            <a:r>
              <a:rPr lang="it-IT" sz="1400" b="1" dirty="0" smtClean="0">
                <a:latin typeface="Comic Sans MS" pitchFamily="66" charset="0"/>
              </a:rPr>
              <a:t>Traguardi per lo sviluppo delle competenze da raggiungere alla fine del terzo anno della scuola dell’infanzia</a:t>
            </a:r>
          </a:p>
          <a:p>
            <a:pPr algn="ctr"/>
            <a:r>
              <a:rPr lang="it-IT" sz="1400" b="1" dirty="0" smtClean="0">
                <a:latin typeface="Comic Sans MS" pitchFamily="66" charset="0"/>
              </a:rPr>
              <a:t> (con riferimento alle indicazioni ministeriali della CEI</a:t>
            </a:r>
            <a:endParaRPr lang="it-IT" sz="1400" b="1" dirty="0">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789040" y="1331640"/>
            <a:ext cx="2952328" cy="4093428"/>
          </a:xfrm>
          <a:prstGeom prst="rect">
            <a:avLst/>
          </a:prstGeom>
          <a:noFill/>
          <a:ln w="28575">
            <a:solidFill>
              <a:srgbClr val="FFCC00"/>
            </a:solidFill>
          </a:ln>
        </p:spPr>
        <p:txBody>
          <a:bodyPr wrap="square" rtlCol="0">
            <a:spAutoFit/>
          </a:bodyPr>
          <a:lstStyle/>
          <a:p>
            <a:pPr algn="ctr"/>
            <a:endParaRPr lang="it-IT" b="1" dirty="0" smtClean="0">
              <a:solidFill>
                <a:srgbClr val="0070C0"/>
              </a:solidFill>
              <a:latin typeface="Tempus Sans ITC" pitchFamily="82" charset="0"/>
            </a:endParaRPr>
          </a:p>
          <a:p>
            <a:pPr algn="ctr"/>
            <a:r>
              <a:rPr lang="it-IT" b="1" dirty="0" smtClean="0">
                <a:ln>
                  <a:solidFill>
                    <a:srgbClr val="FFC000"/>
                  </a:solidFill>
                </a:ln>
                <a:solidFill>
                  <a:srgbClr val="FFC000"/>
                </a:solidFill>
                <a:latin typeface="Book Antiqua" pitchFamily="18" charset="0"/>
              </a:rPr>
              <a:t>LA CONOSCENZA DEL MONDO</a:t>
            </a:r>
            <a:endParaRPr lang="it-IT" sz="1600" b="1" dirty="0" smtClean="0">
              <a:ln>
                <a:solidFill>
                  <a:srgbClr val="FFC000"/>
                </a:solidFill>
              </a:ln>
              <a:solidFill>
                <a:srgbClr val="FFC000"/>
              </a:solidFill>
              <a:latin typeface="Book Antiqua" pitchFamily="18" charset="0"/>
            </a:endParaRPr>
          </a:p>
          <a:p>
            <a:pPr marL="342900" indent="-342900">
              <a:buAutoNum type="arabicParenR"/>
            </a:pPr>
            <a:r>
              <a:rPr lang="it-IT" sz="1000" b="1" dirty="0" smtClean="0">
                <a:latin typeface="Book Antiqua" pitchFamily="18" charset="0"/>
              </a:rPr>
              <a:t>Individuare posizioni e oggetti nello spazio, usando termini come: davanti – dietro, sopra- sotto, destro- sinistro,  eseguire correttamente un percorso  sulla base si indicazioni verbali</a:t>
            </a:r>
          </a:p>
          <a:p>
            <a:pPr marL="342900" indent="-342900">
              <a:buAutoNum type="arabicParenR"/>
            </a:pPr>
            <a:r>
              <a:rPr lang="it-IT" sz="1000" b="1" dirty="0" smtClean="0">
                <a:latin typeface="Book Antiqua" pitchFamily="18" charset="0"/>
              </a:rPr>
              <a:t>Saper collocare correttamente sé stesso, oggetti, persone nello spazio</a:t>
            </a:r>
          </a:p>
          <a:p>
            <a:pPr marL="342900" indent="-342900">
              <a:buAutoNum type="arabicParenR"/>
            </a:pPr>
            <a:r>
              <a:rPr lang="it-IT" sz="1000" b="1" dirty="0" smtClean="0">
                <a:latin typeface="Book Antiqua" pitchFamily="18" charset="0"/>
              </a:rPr>
              <a:t>Dimostrare di sapersi orientare nell’organizzazione cronologica della giornata</a:t>
            </a:r>
          </a:p>
          <a:p>
            <a:pPr marL="342900" indent="-342900">
              <a:buAutoNum type="arabicParenR"/>
            </a:pPr>
            <a:r>
              <a:rPr lang="it-IT" sz="1000" b="1" dirty="0" smtClean="0">
                <a:latin typeface="Book Antiqua" pitchFamily="18" charset="0"/>
              </a:rPr>
              <a:t>Conoscere i giorni della settimana e sapersi orientare nel tempo quotidiano</a:t>
            </a:r>
          </a:p>
          <a:p>
            <a:pPr marL="342900" indent="-342900">
              <a:buAutoNum type="arabicParenR"/>
            </a:pPr>
            <a:r>
              <a:rPr lang="it-IT" sz="1000" b="1" dirty="0" smtClean="0">
                <a:latin typeface="Book Antiqua" pitchFamily="18" charset="0"/>
              </a:rPr>
              <a:t>Utilizzare un linguaggio appropriato per descrivere le osservazione e le esperienze</a:t>
            </a:r>
          </a:p>
          <a:p>
            <a:pPr marL="342900" indent="-342900">
              <a:buAutoNum type="arabicParenR"/>
            </a:pPr>
            <a:r>
              <a:rPr lang="it-IT" sz="1000" b="1" dirty="0" smtClean="0">
                <a:latin typeface="Book Antiqua" pitchFamily="18" charset="0"/>
              </a:rPr>
              <a:t>Osservare i fenomeni naturali e gli organismi viventi , sulla base di criteri  e ipotesi con attenzione e sistematicità</a:t>
            </a:r>
          </a:p>
          <a:p>
            <a:pPr marL="342900" indent="-342900">
              <a:buAutoNum type="arabicParenR"/>
            </a:pPr>
            <a:r>
              <a:rPr lang="it-IT" sz="1000" b="1" dirty="0" smtClean="0">
                <a:latin typeface="Book Antiqua" pitchFamily="18" charset="0"/>
              </a:rPr>
              <a:t>Osservare con meraviglia ed esplorare con curiosità il mondo</a:t>
            </a:r>
          </a:p>
          <a:p>
            <a:endParaRPr lang="it-IT" sz="1600" b="1" dirty="0">
              <a:latin typeface="Book Antiqua" pitchFamily="18" charset="0"/>
            </a:endParaRPr>
          </a:p>
        </p:txBody>
      </p:sp>
      <p:sp>
        <p:nvSpPr>
          <p:cNvPr id="6" name="Rettangolo 5"/>
          <p:cNvSpPr/>
          <p:nvPr/>
        </p:nvSpPr>
        <p:spPr>
          <a:xfrm>
            <a:off x="4509120" y="8172400"/>
            <a:ext cx="180020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12</a:t>
            </a:r>
            <a:endParaRPr lang="it-IT" dirty="0">
              <a:solidFill>
                <a:schemeClr val="accent5"/>
              </a:solidFill>
            </a:endParaRPr>
          </a:p>
        </p:txBody>
      </p:sp>
      <p:sp>
        <p:nvSpPr>
          <p:cNvPr id="8" name="Rettangolo 7"/>
          <p:cNvSpPr/>
          <p:nvPr/>
        </p:nvSpPr>
        <p:spPr>
          <a:xfrm>
            <a:off x="1768046" y="251520"/>
            <a:ext cx="3706464" cy="769441"/>
          </a:xfrm>
          <a:prstGeom prst="rect">
            <a:avLst/>
          </a:prstGeom>
        </p:spPr>
        <p:txBody>
          <a:bodyPr wrap="none">
            <a:spAutoFit/>
          </a:bodyPr>
          <a:lstStyle/>
          <a:p>
            <a:pPr algn="ctr"/>
            <a:r>
              <a:rPr lang="it-IT" sz="2400" b="1" u="sng" dirty="0" smtClean="0">
                <a:ln>
                  <a:solidFill>
                    <a:schemeClr val="tx2"/>
                  </a:solidFill>
                </a:ln>
                <a:solidFill>
                  <a:srgbClr val="6DD9FF"/>
                </a:solidFill>
                <a:latin typeface="Book Antiqua" pitchFamily="18" charset="0"/>
              </a:rPr>
              <a:t>Traguardi di competenza</a:t>
            </a:r>
          </a:p>
          <a:p>
            <a:pPr algn="ctr"/>
            <a:endParaRPr lang="it-IT" sz="2000" b="1" dirty="0" smtClean="0">
              <a:latin typeface="Tempus Sans ITC" pitchFamily="82" charset="0"/>
            </a:endParaRPr>
          </a:p>
        </p:txBody>
      </p:sp>
      <p:sp>
        <p:nvSpPr>
          <p:cNvPr id="9" name="CasellaDiTesto 8"/>
          <p:cNvSpPr txBox="1"/>
          <p:nvPr/>
        </p:nvSpPr>
        <p:spPr>
          <a:xfrm>
            <a:off x="764704" y="1331640"/>
            <a:ext cx="2952328" cy="4524315"/>
          </a:xfrm>
          <a:prstGeom prst="rect">
            <a:avLst/>
          </a:prstGeom>
          <a:noFill/>
          <a:ln w="28575">
            <a:solidFill>
              <a:srgbClr val="FF00FF"/>
            </a:solidFill>
          </a:ln>
        </p:spPr>
        <p:txBody>
          <a:bodyPr wrap="square" rtlCol="0">
            <a:spAutoFit/>
          </a:bodyPr>
          <a:lstStyle/>
          <a:p>
            <a:pPr algn="ctr"/>
            <a:endParaRPr lang="it-IT" sz="1600" b="1" dirty="0" smtClean="0">
              <a:latin typeface="Tempus Sans ITC" pitchFamily="82" charset="0"/>
            </a:endParaRPr>
          </a:p>
          <a:p>
            <a:pPr algn="ctr"/>
            <a:r>
              <a:rPr lang="it-IT" b="1" dirty="0" smtClean="0">
                <a:ln>
                  <a:solidFill>
                    <a:srgbClr val="FF00FF"/>
                  </a:solidFill>
                </a:ln>
                <a:solidFill>
                  <a:srgbClr val="FF00FF"/>
                </a:solidFill>
                <a:latin typeface="Book Antiqua" pitchFamily="18" charset="0"/>
              </a:rPr>
              <a:t>IMMAGINI, SUONI, COLORI</a:t>
            </a:r>
            <a:endParaRPr lang="it-IT" sz="1600" b="1" dirty="0" smtClean="0">
              <a:ln>
                <a:solidFill>
                  <a:srgbClr val="FF00FF"/>
                </a:solidFill>
              </a:ln>
              <a:solidFill>
                <a:srgbClr val="FF00FF"/>
              </a:solidFill>
              <a:latin typeface="Book Antiqua" pitchFamily="18" charset="0"/>
            </a:endParaRPr>
          </a:p>
          <a:p>
            <a:pPr marL="342900" indent="-342900">
              <a:buAutoNum type="arabicParenR"/>
            </a:pPr>
            <a:r>
              <a:rPr lang="it-IT" sz="1000" b="1" dirty="0" smtClean="0">
                <a:latin typeface="Book Antiqua" pitchFamily="18" charset="0"/>
              </a:rPr>
              <a:t>Comunicare, esprimere emozioni, raccontare usando le varie possibilità di linguaggio che il corpo conosce</a:t>
            </a:r>
          </a:p>
          <a:p>
            <a:pPr marL="342900" indent="-342900">
              <a:buAutoNum type="arabicParenR"/>
            </a:pPr>
            <a:r>
              <a:rPr lang="it-IT" sz="1000" b="1" dirty="0" smtClean="0">
                <a:latin typeface="Book Antiqua" pitchFamily="18" charset="0"/>
              </a:rPr>
              <a:t>Inventare storie e sapersi esprimere attraverso diverse forme di rappresentazione e drammatizzazione</a:t>
            </a:r>
          </a:p>
          <a:p>
            <a:pPr marL="342900" indent="-342900">
              <a:buAutoNum type="arabicParenR"/>
            </a:pPr>
            <a:r>
              <a:rPr lang="it-IT" sz="1000" b="1" dirty="0" smtClean="0">
                <a:latin typeface="Book Antiqua" pitchFamily="18" charset="0"/>
              </a:rPr>
              <a:t>Esplorare i materiali e utilizzarli con creatività</a:t>
            </a:r>
          </a:p>
          <a:p>
            <a:pPr marL="342900" indent="-342900">
              <a:buAutoNum type="arabicParenR"/>
            </a:pPr>
            <a:r>
              <a:rPr lang="it-IT" sz="1000" b="1" dirty="0" smtClean="0">
                <a:latin typeface="Book Antiqua" pitchFamily="18" charset="0"/>
              </a:rPr>
              <a:t>Appassionarsi a  portare a termine il proprio lavoro</a:t>
            </a:r>
          </a:p>
          <a:p>
            <a:pPr marL="342900" indent="-342900">
              <a:buAutoNum type="arabicParenR"/>
            </a:pPr>
            <a:r>
              <a:rPr lang="it-IT" sz="1000" b="1" dirty="0" smtClean="0">
                <a:latin typeface="Book Antiqua" pitchFamily="18" charset="0"/>
              </a:rPr>
              <a:t>Seguire con curiosità r piacere spettacoli di vario tipo: teatrali, musicali, visivi, di animazione.</a:t>
            </a:r>
          </a:p>
          <a:p>
            <a:pPr marL="342900" indent="-342900">
              <a:buAutoNum type="arabicParenR"/>
            </a:pPr>
            <a:r>
              <a:rPr lang="it-IT" sz="1000" b="1" dirty="0" smtClean="0">
                <a:latin typeface="Book Antiqua" pitchFamily="18" charset="0"/>
              </a:rPr>
              <a:t>Sviluppare interesse per l’ascolto della musica, delle opere d’arte e del canto corale</a:t>
            </a:r>
          </a:p>
          <a:p>
            <a:pPr marL="342900" indent="-342900">
              <a:buAutoNum type="arabicParenR"/>
            </a:pPr>
            <a:r>
              <a:rPr lang="it-IT" sz="1000" b="1" dirty="0" smtClean="0">
                <a:latin typeface="Book Antiqua" pitchFamily="18" charset="0"/>
              </a:rPr>
              <a:t>Riconoscere alcuni linguaggi simbolici  caratteristici delle tradizioni e della vita dei cristiani (segni, feste, preghiere, canti, </a:t>
            </a:r>
            <a:r>
              <a:rPr lang="it-IT" sz="1000" b="1" dirty="0" err="1" smtClean="0">
                <a:latin typeface="Book Antiqua" pitchFamily="18" charset="0"/>
              </a:rPr>
              <a:t>ecc…</a:t>
            </a:r>
            <a:r>
              <a:rPr lang="it-IT" sz="1000" b="1" dirty="0" smtClean="0">
                <a:latin typeface="Book Antiqua" pitchFamily="18" charset="0"/>
              </a:rPr>
              <a:t>), per poter esprimere con creatività il proprio </a:t>
            </a:r>
            <a:r>
              <a:rPr lang="it-IT" sz="1000" b="1" dirty="0" err="1" smtClean="0">
                <a:latin typeface="Book Antiqua" pitchFamily="18" charset="0"/>
              </a:rPr>
              <a:t>percoro</a:t>
            </a:r>
            <a:r>
              <a:rPr lang="it-IT" sz="1000" b="1" dirty="0" smtClean="0">
                <a:latin typeface="Book Antiqua" pitchFamily="18" charset="0"/>
              </a:rPr>
              <a:t> religioso</a:t>
            </a:r>
          </a:p>
          <a:p>
            <a:pPr marL="342900" indent="-342900">
              <a:buAutoNum type="arabicParenR"/>
            </a:pPr>
            <a:endParaRPr lang="it-IT" sz="1000" b="1" dirty="0" smtClean="0">
              <a:latin typeface="Book Antiqua" pitchFamily="18" charset="0"/>
            </a:endParaRPr>
          </a:p>
          <a:p>
            <a:endParaRPr lang="it-IT" sz="1600" b="1" dirty="0">
              <a:latin typeface="Tempus Sans ITC" pitchFamily="8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6672" y="0"/>
            <a:ext cx="6381328" cy="7232749"/>
          </a:xfrm>
          <a:prstGeom prst="rect">
            <a:avLst/>
          </a:prstGeom>
        </p:spPr>
        <p:txBody>
          <a:bodyPr wrap="square">
            <a:spAutoFit/>
          </a:bodyPr>
          <a:lstStyle/>
          <a:p>
            <a:pPr algn="ctr"/>
            <a:r>
              <a:rPr lang="it-IT" sz="3200" b="1" dirty="0" smtClean="0">
                <a:ln>
                  <a:solidFill>
                    <a:schemeClr val="tx2"/>
                  </a:solidFill>
                </a:ln>
                <a:solidFill>
                  <a:srgbClr val="6DD9FF"/>
                </a:solidFill>
                <a:latin typeface="Comic Sans MS" pitchFamily="66" charset="0"/>
              </a:rPr>
              <a:t>RELIGIONE</a:t>
            </a:r>
          </a:p>
          <a:p>
            <a:pPr algn="ctr"/>
            <a:endParaRPr lang="it-IT" sz="2400" dirty="0" smtClean="0">
              <a:ln>
                <a:solidFill>
                  <a:schemeClr val="tx2"/>
                </a:solidFill>
              </a:ln>
              <a:solidFill>
                <a:srgbClr val="6DD9FF"/>
              </a:solidFill>
              <a:latin typeface="Comic Sans MS" pitchFamily="66" charset="0"/>
            </a:endParaRPr>
          </a:p>
          <a:p>
            <a:pPr algn="ctr"/>
            <a:r>
              <a:rPr lang="it-IT" sz="2400" b="1" dirty="0" smtClean="0">
                <a:ln>
                  <a:solidFill>
                    <a:schemeClr val="tx2"/>
                  </a:solidFill>
                </a:ln>
                <a:solidFill>
                  <a:srgbClr val="6DD9FF"/>
                </a:solidFill>
                <a:latin typeface="Comic Sans MS" pitchFamily="66" charset="0"/>
              </a:rPr>
              <a:t>Ascoltiamo il nostro cuore</a:t>
            </a:r>
            <a:endParaRPr lang="it-IT" sz="2400" b="1" dirty="0" smtClean="0">
              <a:ln>
                <a:solidFill>
                  <a:schemeClr val="tx2"/>
                </a:solidFill>
              </a:ln>
              <a:solidFill>
                <a:srgbClr val="6DD9FF"/>
              </a:solidFill>
              <a:latin typeface="Comic Sans MS" pitchFamily="66" charset="0"/>
            </a:endParaRPr>
          </a:p>
          <a:p>
            <a:pPr algn="ctr"/>
            <a:endParaRPr lang="it-IT" sz="2400" b="1" dirty="0" smtClean="0">
              <a:ln>
                <a:solidFill>
                  <a:schemeClr val="tx2"/>
                </a:solidFill>
              </a:ln>
              <a:solidFill>
                <a:srgbClr val="6DD9FF"/>
              </a:solidFill>
              <a:latin typeface="Comic Sans MS" pitchFamily="66" charset="0"/>
            </a:endParaRPr>
          </a:p>
          <a:p>
            <a:pPr algn="ctr"/>
            <a:r>
              <a:rPr lang="it-IT" sz="2400" b="1" dirty="0" smtClean="0">
                <a:ln>
                  <a:solidFill>
                    <a:schemeClr val="tx2"/>
                  </a:solidFill>
                </a:ln>
                <a:solidFill>
                  <a:srgbClr val="6DD9FF"/>
                </a:solidFill>
                <a:latin typeface="Comic Sans MS" pitchFamily="66" charset="0"/>
              </a:rPr>
              <a:t>Motivazione</a:t>
            </a:r>
          </a:p>
          <a:p>
            <a:r>
              <a:rPr lang="it-IT" sz="1400" dirty="0" smtClean="0">
                <a:latin typeface="Comic Sans MS" pitchFamily="66" charset="0"/>
              </a:rPr>
              <a:t>Il nostro percorso didattico di religione quest’anno cercherà di promuovere un atteggiamento di apertura e di accoglienza verso l’altro, consentendo la crescita di un sentimento di entusiasmo e di libertà nell’incontro con il mondo e con sé stessi. Ascoltare  il nostro cuore è fondamentale sia quando si ascolta la parola di Dio e gli insegnamenti di Gesù, sia quando ci si mette in relazione con le persone e con noi stessi. Dio ci ha fatto dei doni che possiamo conoscere accogliendo la sua parola e ognuno di noi può costruire relazioni significative con essi. Per farlo è necessario imparare ad agire nel modo giusto, coltivando e nutrendo la propria identità sociale e spirituale.</a:t>
            </a:r>
            <a:endParaRPr lang="it-IT" sz="1400" b="1" dirty="0" smtClean="0">
              <a:latin typeface="Comic Sans MS" pitchFamily="66" charset="0"/>
            </a:endParaRPr>
          </a:p>
          <a:p>
            <a:endParaRPr lang="it-IT" sz="1400" dirty="0" smtClean="0">
              <a:latin typeface="Comic Sans MS" pitchFamily="66" charset="0"/>
            </a:endParaRPr>
          </a:p>
          <a:p>
            <a:pPr algn="ctr"/>
            <a:r>
              <a:rPr lang="it-IT" sz="2400" dirty="0" smtClean="0">
                <a:ln>
                  <a:solidFill>
                    <a:schemeClr val="tx2"/>
                  </a:solidFill>
                </a:ln>
                <a:solidFill>
                  <a:srgbClr val="6DD9FF"/>
                </a:solidFill>
                <a:latin typeface="Comic Sans MS" pitchFamily="66" charset="0"/>
              </a:rPr>
              <a:t>Finalità </a:t>
            </a:r>
          </a:p>
          <a:p>
            <a:pPr>
              <a:buFont typeface="Wingdings" pitchFamily="2" charset="2"/>
              <a:buChar char="§"/>
            </a:pPr>
            <a:r>
              <a:rPr lang="it-IT" sz="1400" dirty="0" smtClean="0">
                <a:latin typeface="Comic Sans MS" pitchFamily="66" charset="0"/>
              </a:rPr>
              <a:t>Osservare con meraviglia ed esplorare con curiosità il mondo, riconosciuto dai cristiani e da tanti uomini religiosi come dono di Dio Creatore, per sviluppare sentimenti di responsabilità nei confronti della realtà, abitandola con fiducia e speranza</a:t>
            </a:r>
          </a:p>
          <a:p>
            <a:pPr>
              <a:buFont typeface="Wingdings" pitchFamily="2" charset="2"/>
              <a:buChar char="§"/>
            </a:pPr>
            <a:r>
              <a:rPr lang="it-IT" sz="1400" dirty="0" smtClean="0">
                <a:latin typeface="Comic Sans MS" pitchFamily="66" charset="0"/>
              </a:rPr>
              <a:t>Conoscere il valore della famiglia a confronto con la famiglia di Gesù</a:t>
            </a:r>
          </a:p>
          <a:p>
            <a:pPr>
              <a:buFont typeface="Wingdings" pitchFamily="2" charset="2"/>
              <a:buChar char="§"/>
            </a:pPr>
            <a:r>
              <a:rPr lang="it-IT" sz="1400" dirty="0" smtClean="0">
                <a:latin typeface="Comic Sans MS" pitchFamily="66" charset="0"/>
              </a:rPr>
              <a:t>Infondere ai bambini l’importanza della nascita di Gesù, diffondendo la gioia e la bellezza degli affetti</a:t>
            </a:r>
            <a:endParaRPr lang="it-IT" sz="1400" dirty="0" smtClean="0">
              <a:latin typeface="Comic Sans MS" pitchFamily="66" charset="0"/>
            </a:endParaRPr>
          </a:p>
          <a:p>
            <a:pPr>
              <a:buFont typeface="Wingdings" pitchFamily="2" charset="2"/>
              <a:buChar char="§"/>
            </a:pPr>
            <a:r>
              <a:rPr lang="it-IT" sz="1400" dirty="0" smtClean="0">
                <a:latin typeface="Comic Sans MS" pitchFamily="66" charset="0"/>
              </a:rPr>
              <a:t>Riconoscere l’importanza del rispetto e l’aiuto verso il prossimo</a:t>
            </a:r>
          </a:p>
          <a:p>
            <a:pPr>
              <a:buFont typeface="Wingdings" pitchFamily="2" charset="2"/>
              <a:buChar char="§"/>
            </a:pPr>
            <a:r>
              <a:rPr lang="it-IT" sz="1400" dirty="0" smtClean="0">
                <a:latin typeface="Comic Sans MS" pitchFamily="66" charset="0"/>
              </a:rPr>
              <a:t>Comprendere l’importanza della preghiera e della bontà di Dio</a:t>
            </a:r>
          </a:p>
          <a:p>
            <a:pPr>
              <a:buFont typeface="Wingdings" pitchFamily="2" charset="2"/>
              <a:buChar char="§"/>
            </a:pPr>
            <a:endParaRPr lang="it-IT" sz="1400" dirty="0" smtClean="0">
              <a:latin typeface="Comic Sans MS" pitchFamily="66" charset="0"/>
            </a:endParaRPr>
          </a:p>
          <a:p>
            <a:endParaRPr lang="it-IT" dirty="0">
              <a:latin typeface="Comic Sans MS" pitchFamily="66" charset="0"/>
            </a:endParaRPr>
          </a:p>
        </p:txBody>
      </p:sp>
      <p:sp>
        <p:nvSpPr>
          <p:cNvPr id="4" name="CasellaDiTesto 3"/>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13</a:t>
            </a:r>
            <a:endParaRPr lang="it-IT" dirty="0">
              <a:solidFill>
                <a:schemeClr val="accent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48680" y="0"/>
            <a:ext cx="6093296" cy="738664"/>
          </a:xfrm>
          <a:prstGeom prst="rect">
            <a:avLst/>
          </a:prstGeom>
        </p:spPr>
        <p:txBody>
          <a:bodyPr wrap="square">
            <a:spAutoFit/>
          </a:bodyPr>
          <a:lstStyle/>
          <a:p>
            <a:pPr algn="ctr"/>
            <a:r>
              <a:rPr lang="it-IT" sz="2800" b="1" dirty="0" smtClean="0">
                <a:ln>
                  <a:solidFill>
                    <a:schemeClr val="tx2"/>
                  </a:solidFill>
                </a:ln>
                <a:solidFill>
                  <a:srgbClr val="6DD9FF"/>
                </a:solidFill>
                <a:latin typeface="Comic Sans MS" pitchFamily="66" charset="0"/>
              </a:rPr>
              <a:t>Obiettivi</a:t>
            </a:r>
          </a:p>
          <a:p>
            <a:endParaRPr lang="it-IT" sz="1400" dirty="0" smtClean="0">
              <a:latin typeface="Tempus Sans ITC" pitchFamily="82" charset="0"/>
            </a:endParaRPr>
          </a:p>
        </p:txBody>
      </p:sp>
      <p:sp>
        <p:nvSpPr>
          <p:cNvPr id="4" name="CasellaDiTesto 3"/>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14</a:t>
            </a:r>
            <a:endParaRPr lang="it-IT" dirty="0">
              <a:solidFill>
                <a:schemeClr val="accent5"/>
              </a:solidFill>
            </a:endParaRPr>
          </a:p>
        </p:txBody>
      </p:sp>
      <p:sp>
        <p:nvSpPr>
          <p:cNvPr id="5" name="Rettangolo 4"/>
          <p:cNvSpPr/>
          <p:nvPr/>
        </p:nvSpPr>
        <p:spPr>
          <a:xfrm>
            <a:off x="836712" y="683568"/>
            <a:ext cx="5760640" cy="3016210"/>
          </a:xfrm>
          <a:prstGeom prst="rect">
            <a:avLst/>
          </a:prstGeom>
        </p:spPr>
        <p:txBody>
          <a:bodyPr wrap="square">
            <a:spAutoFit/>
          </a:bodyPr>
          <a:lstStyle/>
          <a:p>
            <a:pPr>
              <a:buFont typeface="Wingdings" pitchFamily="2" charset="2"/>
              <a:buChar char="ü"/>
            </a:pPr>
            <a:r>
              <a:rPr lang="it-IT" sz="1400" dirty="0" smtClean="0">
                <a:latin typeface="Comic Sans MS" pitchFamily="66" charset="0"/>
              </a:rPr>
              <a:t>Percepire quanto è grande l’amore di Dio per tutti noi</a:t>
            </a:r>
          </a:p>
          <a:p>
            <a:pPr>
              <a:buFont typeface="Wingdings" pitchFamily="2" charset="2"/>
              <a:buChar char="ü"/>
            </a:pPr>
            <a:r>
              <a:rPr lang="it-IT" sz="1400" dirty="0" smtClean="0">
                <a:latin typeface="Comic Sans MS" pitchFamily="66" charset="0"/>
              </a:rPr>
              <a:t>Scoprire </a:t>
            </a:r>
            <a:r>
              <a:rPr lang="it-IT" sz="1400" dirty="0" smtClean="0">
                <a:latin typeface="Comic Sans MS" pitchFamily="66" charset="0"/>
              </a:rPr>
              <a:t>la storia di Gesù fin dalla sua nascita</a:t>
            </a:r>
          </a:p>
          <a:p>
            <a:pPr>
              <a:buFont typeface="Wingdings" pitchFamily="2" charset="2"/>
              <a:buChar char="ü"/>
            </a:pPr>
            <a:r>
              <a:rPr lang="it-IT" sz="1400" dirty="0" smtClean="0">
                <a:latin typeface="Comic Sans MS" pitchFamily="66" charset="0"/>
              </a:rPr>
              <a:t>Conoscere l’importanza dell’ amicizia, della fiducia, della pace verso i coetanei e verso l’adulto</a:t>
            </a:r>
            <a:endParaRPr lang="it-IT" sz="1400" dirty="0" smtClean="0">
              <a:latin typeface="Comic Sans MS" pitchFamily="66" charset="0"/>
            </a:endParaRPr>
          </a:p>
          <a:p>
            <a:pPr>
              <a:buFont typeface="Wingdings" pitchFamily="2" charset="2"/>
              <a:buChar char="ü"/>
            </a:pPr>
            <a:r>
              <a:rPr lang="it-IT" sz="1400" dirty="0" smtClean="0">
                <a:latin typeface="Comic Sans MS" pitchFamily="66" charset="0"/>
              </a:rPr>
              <a:t>Riconoscere </a:t>
            </a:r>
            <a:r>
              <a:rPr lang="it-IT" sz="1400" dirty="0" smtClean="0">
                <a:latin typeface="Comic Sans MS" pitchFamily="66" charset="0"/>
              </a:rPr>
              <a:t>gesti di pace e di aiuto</a:t>
            </a:r>
          </a:p>
          <a:p>
            <a:pPr>
              <a:buFont typeface="Wingdings" pitchFamily="2" charset="2"/>
              <a:buChar char="ü"/>
            </a:pPr>
            <a:r>
              <a:rPr lang="it-IT" sz="1400" dirty="0" smtClean="0">
                <a:latin typeface="Comic Sans MS" pitchFamily="66" charset="0"/>
              </a:rPr>
              <a:t>Saper </a:t>
            </a:r>
            <a:r>
              <a:rPr lang="it-IT" sz="1400" dirty="0" smtClean="0">
                <a:latin typeface="Comic Sans MS" pitchFamily="66" charset="0"/>
              </a:rPr>
              <a:t>individuare i simboli delle principali feste e tradizioni cristiane</a:t>
            </a:r>
          </a:p>
          <a:p>
            <a:pPr>
              <a:buFont typeface="Wingdings" pitchFamily="2" charset="2"/>
              <a:buChar char="ü"/>
            </a:pPr>
            <a:r>
              <a:rPr lang="it-IT" sz="1400" dirty="0" smtClean="0">
                <a:latin typeface="Comic Sans MS" pitchFamily="66" charset="0"/>
              </a:rPr>
              <a:t> Memorizzare e ripetere poesie per i giorni di festa</a:t>
            </a:r>
          </a:p>
          <a:p>
            <a:pPr>
              <a:buFont typeface="Wingdings" pitchFamily="2" charset="2"/>
              <a:buChar char="ü"/>
            </a:pPr>
            <a:r>
              <a:rPr lang="it-IT" sz="1400" dirty="0" smtClean="0">
                <a:latin typeface="Comic Sans MS" pitchFamily="66" charset="0"/>
              </a:rPr>
              <a:t>Saper collaborare per la realizzazione dell’albero e del </a:t>
            </a:r>
            <a:r>
              <a:rPr lang="it-IT" sz="1400" dirty="0" smtClean="0">
                <a:latin typeface="Comic Sans MS" pitchFamily="66" charset="0"/>
              </a:rPr>
              <a:t>presepe</a:t>
            </a:r>
          </a:p>
          <a:p>
            <a:pPr>
              <a:buFont typeface="Wingdings" pitchFamily="2" charset="2"/>
              <a:buChar char="ü"/>
            </a:pPr>
            <a:r>
              <a:rPr lang="it-IT" sz="1400" dirty="0" smtClean="0">
                <a:latin typeface="Comic Sans MS" pitchFamily="66" charset="0"/>
              </a:rPr>
              <a:t>Realizzare e drammatizzare insieme la recita di Natale</a:t>
            </a:r>
          </a:p>
          <a:p>
            <a:pPr>
              <a:buFont typeface="Wingdings" pitchFamily="2" charset="2"/>
              <a:buChar char="ü"/>
            </a:pPr>
            <a:r>
              <a:rPr lang="it-IT" sz="1400" dirty="0" smtClean="0">
                <a:latin typeface="Comic Sans MS" pitchFamily="66" charset="0"/>
              </a:rPr>
              <a:t>Imparare canti e preghiere natalizie</a:t>
            </a:r>
            <a:endParaRPr lang="it-IT" sz="1400" dirty="0" smtClean="0">
              <a:latin typeface="Comic Sans MS" pitchFamily="66" charset="0"/>
            </a:endParaRPr>
          </a:p>
          <a:p>
            <a:pPr>
              <a:buFont typeface="Wingdings" pitchFamily="2" charset="2"/>
              <a:buChar char="ü"/>
            </a:pPr>
            <a:endParaRPr lang="it-IT" dirty="0" smtClean="0"/>
          </a:p>
          <a:p>
            <a:pPr>
              <a:buFont typeface="Wingdings" pitchFamily="2" charset="2"/>
              <a:buChar char="ü"/>
            </a:pPr>
            <a:endParaRPr lang="it-IT" dirty="0"/>
          </a:p>
        </p:txBody>
      </p:sp>
      <p:pic>
        <p:nvPicPr>
          <p:cNvPr id="10242" name="Picture 2" descr="L'amicizia nei bambini: un incontro importante | MaM"/>
          <p:cNvPicPr>
            <a:picLocks noChangeAspect="1" noChangeArrowheads="1"/>
          </p:cNvPicPr>
          <p:nvPr/>
        </p:nvPicPr>
        <p:blipFill>
          <a:blip r:embed="rId2" cstate="print"/>
          <a:srcRect/>
          <a:stretch>
            <a:fillRect/>
          </a:stretch>
        </p:blipFill>
        <p:spPr bwMode="auto">
          <a:xfrm>
            <a:off x="1196752" y="4283968"/>
            <a:ext cx="4680520" cy="3120347"/>
          </a:xfrm>
          <a:prstGeom prst="rect">
            <a:avLst/>
          </a:prstGeom>
          <a:solidFill>
            <a:srgbClr val="FFFFFF">
              <a:shade val="85000"/>
            </a:srgbClr>
          </a:solidFill>
          <a:ln w="190500" cap="rnd">
            <a:solidFill>
              <a:srgbClr val="6DD9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6672" y="0"/>
            <a:ext cx="6381328" cy="8248412"/>
          </a:xfrm>
          <a:prstGeom prst="rect">
            <a:avLst/>
          </a:prstGeom>
        </p:spPr>
        <p:txBody>
          <a:bodyPr wrap="square">
            <a:spAutoFit/>
          </a:bodyPr>
          <a:lstStyle/>
          <a:p>
            <a:pPr algn="ctr"/>
            <a:r>
              <a:rPr lang="it-IT" sz="2800" b="1" dirty="0" smtClean="0">
                <a:ln>
                  <a:solidFill>
                    <a:schemeClr val="tx2"/>
                  </a:solidFill>
                </a:ln>
                <a:solidFill>
                  <a:srgbClr val="6DD9FF"/>
                </a:solidFill>
                <a:latin typeface="Comic Sans MS" pitchFamily="66" charset="0"/>
              </a:rPr>
              <a:t>Laboratorio di yoga</a:t>
            </a:r>
            <a:endParaRPr lang="it-IT" sz="2800" b="1" dirty="0" smtClean="0">
              <a:ln>
                <a:solidFill>
                  <a:schemeClr val="tx2"/>
                </a:solidFill>
              </a:ln>
              <a:solidFill>
                <a:srgbClr val="6DD9FF"/>
              </a:solidFill>
              <a:latin typeface="Comic Sans MS" pitchFamily="66" charset="0"/>
            </a:endParaRPr>
          </a:p>
          <a:p>
            <a:pPr algn="ctr"/>
            <a:endParaRPr lang="it-IT" sz="2800" dirty="0" smtClean="0">
              <a:ln>
                <a:solidFill>
                  <a:schemeClr val="tx2"/>
                </a:solidFill>
              </a:ln>
              <a:solidFill>
                <a:srgbClr val="6DD9FF"/>
              </a:solidFill>
              <a:latin typeface="Comic Sans MS" pitchFamily="66" charset="0"/>
            </a:endParaRPr>
          </a:p>
          <a:p>
            <a:pPr algn="ctr"/>
            <a:endParaRPr lang="it-IT" sz="2400" b="1" dirty="0" smtClean="0">
              <a:ln>
                <a:solidFill>
                  <a:schemeClr val="tx2"/>
                </a:solidFill>
              </a:ln>
              <a:solidFill>
                <a:srgbClr val="6DD9FF"/>
              </a:solidFill>
              <a:latin typeface="Comic Sans MS" pitchFamily="66" charset="0"/>
            </a:endParaRPr>
          </a:p>
          <a:p>
            <a:pPr algn="ctr"/>
            <a:r>
              <a:rPr lang="it-IT" sz="2400" b="1" dirty="0" smtClean="0">
                <a:ln>
                  <a:solidFill>
                    <a:schemeClr val="tx2"/>
                  </a:solidFill>
                </a:ln>
                <a:solidFill>
                  <a:srgbClr val="6DD9FF"/>
                </a:solidFill>
                <a:latin typeface="Comic Sans MS" pitchFamily="66" charset="0"/>
              </a:rPr>
              <a:t>Premessa </a:t>
            </a:r>
          </a:p>
          <a:p>
            <a:pPr algn="ctr"/>
            <a:endParaRPr lang="it-IT" sz="2400" b="1" dirty="0" smtClean="0">
              <a:ln>
                <a:solidFill>
                  <a:schemeClr val="tx2"/>
                </a:solidFill>
              </a:ln>
              <a:solidFill>
                <a:srgbClr val="6DD9FF"/>
              </a:solidFill>
              <a:latin typeface="Comic Sans MS" pitchFamily="66" charset="0"/>
            </a:endParaRPr>
          </a:p>
          <a:p>
            <a:r>
              <a:rPr lang="it-IT" sz="1400" dirty="0" smtClean="0">
                <a:latin typeface="Comic Sans MS" pitchFamily="66" charset="0"/>
              </a:rPr>
              <a:t>Lo yoga è una disciplina che proviene dall’India e la sua efficacia è riconosciuta anche dal mondo scientifico. Pur essendo moderna e attuale, è una disciplina millenaria ed è considerata una delle più complete per la salute del corpo e della mente. Il termine yoga significa “unire, congiungere, integrare”. Lo yoga non è solo una serie di esercizi fisici, è un sistema di tecniche per sviluppare e armonizzare i diversi tipi di relazione.</a:t>
            </a:r>
          </a:p>
          <a:p>
            <a:endParaRPr lang="it-IT" sz="1400" dirty="0" smtClean="0">
              <a:latin typeface="Comic Sans MS" pitchFamily="66" charset="0"/>
            </a:endParaRPr>
          </a:p>
          <a:p>
            <a:endParaRPr lang="it-IT" sz="1400" dirty="0" smtClean="0">
              <a:latin typeface="Comic Sans MS" pitchFamily="66" charset="0"/>
            </a:endParaRPr>
          </a:p>
          <a:p>
            <a:pPr algn="ctr"/>
            <a:r>
              <a:rPr lang="it-IT" sz="2400" b="1" dirty="0" smtClean="0">
                <a:ln>
                  <a:solidFill>
                    <a:schemeClr val="tx2"/>
                  </a:solidFill>
                </a:ln>
                <a:solidFill>
                  <a:srgbClr val="6DD9FF"/>
                </a:solidFill>
                <a:latin typeface="Comic Sans MS" pitchFamily="66" charset="0"/>
              </a:rPr>
              <a:t>Motivazione</a:t>
            </a:r>
          </a:p>
          <a:p>
            <a:pPr algn="ctr"/>
            <a:endParaRPr lang="it-IT" sz="2400" b="1" dirty="0" smtClean="0">
              <a:ln>
                <a:solidFill>
                  <a:schemeClr val="tx2"/>
                </a:solidFill>
              </a:ln>
              <a:solidFill>
                <a:srgbClr val="6DD9FF"/>
              </a:solidFill>
              <a:latin typeface="Comic Sans MS" pitchFamily="66" charset="0"/>
            </a:endParaRPr>
          </a:p>
          <a:p>
            <a:r>
              <a:rPr lang="it-IT" sz="1400" dirty="0" smtClean="0">
                <a:latin typeface="Comic Sans MS" pitchFamily="66" charset="0"/>
              </a:rPr>
              <a:t>Nel mondo di oggi, i bambini sono sempre più immersi nella frenesia e questo può avere un effetto negativo sulla loro gioia innata. Grazie allo yoga i bambini ottengono grandi benefici sia dal punto di vista fisico , migliora l’elasticità, la flessibilità, la forza, la coordinazione che  dal punto di vista della concentrazione ritrovando un senso di calma e di relax.</a:t>
            </a:r>
          </a:p>
          <a:p>
            <a:r>
              <a:rPr lang="it-IT" sz="1400" dirty="0" smtClean="0">
                <a:latin typeface="Comic Sans MS" pitchFamily="66" charset="0"/>
              </a:rPr>
              <a:t>Lo yoga per i più piccoli è innanzitutto gioco e movimento sano, dove è importante focalizzare l’attenzione sull’ importanza del movimento, sulle attività ludiche e sulla capacità di relazionarsi con gli altri.</a:t>
            </a:r>
          </a:p>
          <a:p>
            <a:r>
              <a:rPr lang="it-IT" sz="1400" dirty="0" smtClean="0">
                <a:latin typeface="Comic Sans MS" pitchFamily="66" charset="0"/>
              </a:rPr>
              <a:t>Il progetto prevede giochi di conoscenza e di integrazione del gruppo, attività di riscaldamento e semplici sequenze di </a:t>
            </a:r>
            <a:r>
              <a:rPr lang="it-IT" sz="1400" dirty="0" err="1" smtClean="0">
                <a:latin typeface="Comic Sans MS" pitchFamily="66" charset="0"/>
              </a:rPr>
              <a:t>asana</a:t>
            </a:r>
            <a:r>
              <a:rPr lang="it-IT" sz="1400" dirty="0" smtClean="0">
                <a:latin typeface="Comic Sans MS" pitchFamily="66" charset="0"/>
              </a:rPr>
              <a:t>, le posizioni yoga, durante le quali i bambini si possono divertire a imitare le posizioni degli animali, delle piante e degli elementi naturali che ci circondano. Gli incontri si devono svolgere sempre in un’ atmosfera giocosa e in un ambiente confortevole e accogliente, accompagnati da un sottofondo musicale.</a:t>
            </a:r>
          </a:p>
          <a:p>
            <a:endParaRPr lang="it-IT" sz="1400" dirty="0" smtClean="0">
              <a:latin typeface="Comic Sans MS" pitchFamily="66" charset="0"/>
            </a:endParaRPr>
          </a:p>
          <a:p>
            <a:endParaRPr lang="it-IT" sz="1400" dirty="0" smtClean="0">
              <a:latin typeface="Comic Sans MS" pitchFamily="66" charset="0"/>
            </a:endParaRPr>
          </a:p>
          <a:p>
            <a:endParaRPr lang="it-IT" dirty="0"/>
          </a:p>
        </p:txBody>
      </p:sp>
      <p:sp>
        <p:nvSpPr>
          <p:cNvPr id="4" name="CasellaDiTesto 3"/>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15</a:t>
            </a:r>
            <a:endParaRPr lang="it-IT" dirty="0">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4704" y="0"/>
            <a:ext cx="6093296" cy="646331"/>
          </a:xfrm>
          <a:prstGeom prst="rect">
            <a:avLst/>
          </a:prstGeom>
        </p:spPr>
        <p:txBody>
          <a:bodyPr wrap="square">
            <a:spAutoFit/>
          </a:bodyPr>
          <a:lstStyle/>
          <a:p>
            <a:endParaRPr lang="it-IT" dirty="0" smtClean="0"/>
          </a:p>
          <a:p>
            <a:endParaRPr lang="it-IT" dirty="0"/>
          </a:p>
        </p:txBody>
      </p:sp>
      <p:sp>
        <p:nvSpPr>
          <p:cNvPr id="4" name="Rettangolo 3"/>
          <p:cNvSpPr/>
          <p:nvPr/>
        </p:nvSpPr>
        <p:spPr>
          <a:xfrm>
            <a:off x="404664" y="179512"/>
            <a:ext cx="6264696" cy="5940088"/>
          </a:xfrm>
          <a:prstGeom prst="rect">
            <a:avLst/>
          </a:prstGeom>
        </p:spPr>
        <p:txBody>
          <a:bodyPr wrap="square">
            <a:spAutoFit/>
          </a:bodyPr>
          <a:lstStyle/>
          <a:p>
            <a:pPr algn="ctr"/>
            <a:r>
              <a:rPr lang="it-IT" sz="2400" b="1" dirty="0" smtClean="0">
                <a:ln>
                  <a:solidFill>
                    <a:schemeClr val="tx2"/>
                  </a:solidFill>
                </a:ln>
                <a:solidFill>
                  <a:srgbClr val="6DD9FF"/>
                </a:solidFill>
                <a:latin typeface="Comic Sans MS" pitchFamily="66" charset="0"/>
              </a:rPr>
              <a:t>Finalità</a:t>
            </a:r>
          </a:p>
          <a:p>
            <a:pPr>
              <a:buFont typeface="Arial" pitchFamily="34" charset="0"/>
              <a:buChar char="•"/>
            </a:pPr>
            <a:r>
              <a:rPr lang="it-IT" sz="1400" dirty="0" smtClean="0">
                <a:latin typeface="Comic Sans MS" pitchFamily="66" charset="0"/>
              </a:rPr>
              <a:t>Facilitare lo sviluppo della consapevolezza di sé</a:t>
            </a:r>
          </a:p>
          <a:p>
            <a:pPr>
              <a:buFont typeface="Arial" pitchFamily="34" charset="0"/>
              <a:buChar char="•"/>
            </a:pPr>
            <a:r>
              <a:rPr lang="it-IT" sz="1400" dirty="0" smtClean="0">
                <a:latin typeface="Comic Sans MS" pitchFamily="66" charset="0"/>
              </a:rPr>
              <a:t>Educare ad un movimento sano e costante</a:t>
            </a:r>
          </a:p>
          <a:p>
            <a:pPr>
              <a:buFont typeface="Arial" pitchFamily="34" charset="0"/>
              <a:buChar char="•"/>
            </a:pPr>
            <a:r>
              <a:rPr lang="it-IT" sz="1400" dirty="0" smtClean="0">
                <a:latin typeface="Comic Sans MS" pitchFamily="66" charset="0"/>
              </a:rPr>
              <a:t>Comprendere il valore della gioia e della pace interiore</a:t>
            </a:r>
          </a:p>
          <a:p>
            <a:pPr>
              <a:buFont typeface="Arial" pitchFamily="34" charset="0"/>
              <a:buChar char="•"/>
            </a:pPr>
            <a:r>
              <a:rPr lang="it-IT" sz="1400" dirty="0" smtClean="0">
                <a:latin typeface="Comic Sans MS" pitchFamily="66" charset="0"/>
              </a:rPr>
              <a:t>Essere consapevoli di essere pienamente vivi e presenti con le persone intorno a te</a:t>
            </a:r>
          </a:p>
          <a:p>
            <a:pPr>
              <a:buFont typeface="Arial" pitchFamily="34" charset="0"/>
              <a:buChar char="•"/>
            </a:pPr>
            <a:endParaRPr lang="it-IT" sz="1400" dirty="0" smtClean="0">
              <a:latin typeface="Comic Sans MS" pitchFamily="66" charset="0"/>
            </a:endParaRPr>
          </a:p>
          <a:p>
            <a:r>
              <a:rPr lang="it-IT" sz="2400" b="1" dirty="0" smtClean="0">
                <a:ln>
                  <a:solidFill>
                    <a:schemeClr val="tx2"/>
                  </a:solidFill>
                </a:ln>
                <a:solidFill>
                  <a:srgbClr val="6DD9FF"/>
                </a:solidFill>
                <a:latin typeface="Comic Sans MS" pitchFamily="66" charset="0"/>
              </a:rPr>
              <a:t>Obiettivi</a:t>
            </a:r>
            <a:endParaRPr lang="it-IT" sz="2400" b="1" dirty="0" smtClean="0">
              <a:ln>
                <a:solidFill>
                  <a:schemeClr val="tx2"/>
                </a:solidFill>
              </a:ln>
              <a:solidFill>
                <a:srgbClr val="6DD9FF"/>
              </a:solidFill>
              <a:latin typeface="Comic Sans MS" pitchFamily="66" charset="0"/>
            </a:endParaRPr>
          </a:p>
          <a:p>
            <a:pPr>
              <a:buFont typeface="Wingdings" pitchFamily="2" charset="2"/>
              <a:buChar char="ü"/>
            </a:pPr>
            <a:r>
              <a:rPr lang="it-IT" sz="1400" dirty="0" smtClean="0">
                <a:latin typeface="Comic Sans MS" pitchFamily="66" charset="0"/>
              </a:rPr>
              <a:t>Portare il corpo e la mente in armonia </a:t>
            </a:r>
            <a:endParaRPr lang="it-IT" sz="1400" dirty="0" smtClean="0">
              <a:latin typeface="Comic Sans MS" pitchFamily="66" charset="0"/>
            </a:endParaRPr>
          </a:p>
          <a:p>
            <a:pPr>
              <a:buFont typeface="Wingdings" pitchFamily="2" charset="2"/>
              <a:buChar char="ü"/>
            </a:pPr>
            <a:r>
              <a:rPr lang="it-IT" sz="1400" dirty="0" smtClean="0">
                <a:latin typeface="Comic Sans MS" pitchFamily="66" charset="0"/>
              </a:rPr>
              <a:t>Imparare </a:t>
            </a:r>
            <a:r>
              <a:rPr lang="it-IT" sz="1400" dirty="0" smtClean="0">
                <a:latin typeface="Comic Sans MS" pitchFamily="66" charset="0"/>
              </a:rPr>
              <a:t>a gestire le situazioni che generano </a:t>
            </a:r>
            <a:r>
              <a:rPr lang="it-IT" sz="1400" dirty="0" smtClean="0">
                <a:latin typeface="Comic Sans MS" pitchFamily="66" charset="0"/>
              </a:rPr>
              <a:t>ansia</a:t>
            </a:r>
          </a:p>
          <a:p>
            <a:pPr>
              <a:buFont typeface="Wingdings" pitchFamily="2" charset="2"/>
              <a:buChar char="ü"/>
            </a:pPr>
            <a:r>
              <a:rPr lang="it-IT" sz="1400" dirty="0" smtClean="0">
                <a:latin typeface="Comic Sans MS" pitchFamily="66" charset="0"/>
              </a:rPr>
              <a:t>Avere </a:t>
            </a:r>
            <a:r>
              <a:rPr lang="it-IT" sz="1400" dirty="0" smtClean="0">
                <a:latin typeface="Comic Sans MS" pitchFamily="66" charset="0"/>
              </a:rPr>
              <a:t>rispetto per gli </a:t>
            </a:r>
            <a:r>
              <a:rPr lang="it-IT" sz="1400" dirty="0" smtClean="0">
                <a:latin typeface="Comic Sans MS" pitchFamily="66" charset="0"/>
              </a:rPr>
              <a:t>altri</a:t>
            </a:r>
          </a:p>
          <a:p>
            <a:pPr>
              <a:buFont typeface="Wingdings" pitchFamily="2" charset="2"/>
              <a:buChar char="ü"/>
            </a:pPr>
            <a:r>
              <a:rPr lang="it-IT" sz="1400" dirty="0" smtClean="0">
                <a:latin typeface="Comic Sans MS" pitchFamily="66" charset="0"/>
              </a:rPr>
              <a:t>Focalizzare l’attenzione e la  concentrazione </a:t>
            </a:r>
          </a:p>
          <a:p>
            <a:pPr>
              <a:buFont typeface="Wingdings" pitchFamily="2" charset="2"/>
              <a:buChar char="ü"/>
            </a:pPr>
            <a:r>
              <a:rPr lang="it-IT" sz="1400" dirty="0" smtClean="0">
                <a:latin typeface="Comic Sans MS" pitchFamily="66" charset="0"/>
              </a:rPr>
              <a:t>Sentirsi più calmi </a:t>
            </a:r>
          </a:p>
          <a:p>
            <a:pPr>
              <a:buFont typeface="Wingdings" pitchFamily="2" charset="2"/>
              <a:buChar char="ü"/>
            </a:pPr>
            <a:r>
              <a:rPr lang="it-IT" sz="1400" dirty="0" smtClean="0">
                <a:latin typeface="Comic Sans MS" pitchFamily="66" charset="0"/>
              </a:rPr>
              <a:t>Cercare di controllare le proprie ansie</a:t>
            </a:r>
          </a:p>
          <a:p>
            <a:pPr>
              <a:buFont typeface="Wingdings" pitchFamily="2" charset="2"/>
              <a:buChar char="ü"/>
            </a:pPr>
            <a:r>
              <a:rPr lang="it-IT" sz="1400" dirty="0" smtClean="0">
                <a:latin typeface="Comic Sans MS" pitchFamily="66" charset="0"/>
              </a:rPr>
              <a:t>Vivere meglio le proprie emozioni</a:t>
            </a:r>
            <a:endParaRPr lang="it-IT" sz="1400" dirty="0" smtClean="0">
              <a:latin typeface="Comic Sans MS" pitchFamily="66" charset="0"/>
            </a:endParaRPr>
          </a:p>
          <a:p>
            <a:pPr>
              <a:buFont typeface="Wingdings" pitchFamily="2" charset="2"/>
              <a:buChar char="ü"/>
            </a:pPr>
            <a:r>
              <a:rPr lang="it-IT" sz="1400" dirty="0" smtClean="0">
                <a:latin typeface="Comic Sans MS" pitchFamily="66" charset="0"/>
              </a:rPr>
              <a:t>Sviluppare una buona socializzazione e collaborazione tra  i coetanei di gioco</a:t>
            </a:r>
          </a:p>
          <a:p>
            <a:pPr>
              <a:buFont typeface="Wingdings" pitchFamily="2" charset="2"/>
              <a:buChar char="ü"/>
            </a:pPr>
            <a:r>
              <a:rPr lang="it-IT" sz="1400" dirty="0" smtClean="0">
                <a:latin typeface="Comic Sans MS" pitchFamily="66" charset="0"/>
              </a:rPr>
              <a:t>Saper stare serenamente all’interno di un gruppo</a:t>
            </a:r>
          </a:p>
          <a:p>
            <a:pPr>
              <a:buFont typeface="Wingdings" pitchFamily="2" charset="2"/>
              <a:buChar char="ü"/>
            </a:pPr>
            <a:r>
              <a:rPr lang="it-IT" sz="1400" dirty="0" smtClean="0">
                <a:latin typeface="Comic Sans MS" pitchFamily="66" charset="0"/>
              </a:rPr>
              <a:t>Stimolare nuove amicizie</a:t>
            </a:r>
          </a:p>
          <a:p>
            <a:pPr>
              <a:buFont typeface="Wingdings" pitchFamily="2" charset="2"/>
              <a:buChar char="ü"/>
            </a:pPr>
            <a:r>
              <a:rPr lang="it-IT" sz="1400" dirty="0" smtClean="0">
                <a:latin typeface="Comic Sans MS" pitchFamily="66" charset="0"/>
              </a:rPr>
              <a:t>Rispettare le regole date dal gruppo</a:t>
            </a:r>
          </a:p>
          <a:p>
            <a:pPr>
              <a:buFont typeface="Wingdings" pitchFamily="2" charset="2"/>
              <a:buChar char="ü"/>
            </a:pPr>
            <a:endParaRPr lang="it-IT" sz="1400" dirty="0" smtClean="0">
              <a:latin typeface="Book Antiqua" pitchFamily="18" charset="0"/>
            </a:endParaRPr>
          </a:p>
          <a:p>
            <a:pPr>
              <a:buFont typeface="Wingdings" pitchFamily="2" charset="2"/>
              <a:buChar char="ü"/>
            </a:pPr>
            <a:endParaRPr lang="it-IT" sz="1400" dirty="0" smtClean="0">
              <a:latin typeface="Book Antiqua" pitchFamily="18" charset="0"/>
            </a:endParaRPr>
          </a:p>
          <a:p>
            <a:endParaRPr lang="it-IT" sz="2400" dirty="0" smtClean="0">
              <a:latin typeface="Tempus Sans ITC" pitchFamily="82" charset="0"/>
            </a:endParaRPr>
          </a:p>
          <a:p>
            <a:endParaRPr lang="it-IT" sz="1400" dirty="0" smtClean="0">
              <a:latin typeface="Tempus Sans ITC" pitchFamily="82" charset="0"/>
            </a:endParaRPr>
          </a:p>
        </p:txBody>
      </p:sp>
      <p:sp>
        <p:nvSpPr>
          <p:cNvPr id="5" name="CasellaDiTesto 4"/>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16</a:t>
            </a:r>
            <a:endParaRPr lang="it-IT" dirty="0">
              <a:solidFill>
                <a:schemeClr val="accent5"/>
              </a:solidFill>
            </a:endParaRPr>
          </a:p>
        </p:txBody>
      </p:sp>
      <p:sp>
        <p:nvSpPr>
          <p:cNvPr id="39938" name="AutoShape 2" descr="Risultati immagini per bambini che giocan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 name="Picture 2" descr="L'irresistibile ascesa dello Yoga per i bambini - Beauty &amp; Fitness - ANSA.it"/>
          <p:cNvPicPr>
            <a:picLocks noChangeAspect="1" noChangeArrowheads="1"/>
          </p:cNvPicPr>
          <p:nvPr/>
        </p:nvPicPr>
        <p:blipFill>
          <a:blip r:embed="rId2" cstate="print"/>
          <a:srcRect/>
          <a:stretch>
            <a:fillRect/>
          </a:stretch>
        </p:blipFill>
        <p:spPr bwMode="auto">
          <a:xfrm>
            <a:off x="764704" y="5652120"/>
            <a:ext cx="5424603" cy="2958874"/>
          </a:xfrm>
          <a:prstGeom prst="rect">
            <a:avLst/>
          </a:prstGeom>
          <a:solidFill>
            <a:srgbClr val="FFFFFF">
              <a:shade val="85000"/>
            </a:srgbClr>
          </a:solidFill>
          <a:ln w="190500" cap="rnd">
            <a:solidFill>
              <a:schemeClr val="accent4">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4"/>
          <p:cNvSpPr>
            <a:spLocks noGrp="1"/>
          </p:cNvSpPr>
          <p:nvPr>
            <p:ph type="sldNum" sz="quarter" idx="12"/>
          </p:nvPr>
        </p:nvSpPr>
        <p:spPr>
          <a:xfrm>
            <a:off x="5085184" y="8532440"/>
            <a:ext cx="1600200" cy="486833"/>
          </a:xfrm>
        </p:spPr>
        <p:txBody>
          <a:bodyPr/>
          <a:lstStyle/>
          <a:p>
            <a:r>
              <a:rPr lang="it-IT" sz="1800" b="1" dirty="0" smtClean="0">
                <a:solidFill>
                  <a:srgbClr val="0070C0"/>
                </a:solidFill>
              </a:rPr>
              <a:t>17</a:t>
            </a:r>
            <a:endParaRPr lang="it-IT" sz="1800" b="1" dirty="0">
              <a:solidFill>
                <a:srgbClr val="0070C0"/>
              </a:solidFill>
            </a:endParaRPr>
          </a:p>
        </p:txBody>
      </p:sp>
      <p:sp>
        <p:nvSpPr>
          <p:cNvPr id="3" name="Rettangolo 2"/>
          <p:cNvSpPr/>
          <p:nvPr/>
        </p:nvSpPr>
        <p:spPr>
          <a:xfrm>
            <a:off x="476672" y="0"/>
            <a:ext cx="6048672" cy="9725739"/>
          </a:xfrm>
          <a:prstGeom prst="rect">
            <a:avLst/>
          </a:prstGeom>
        </p:spPr>
        <p:txBody>
          <a:bodyPr wrap="square">
            <a:spAutoFit/>
          </a:bodyPr>
          <a:lstStyle/>
          <a:p>
            <a:pPr algn="ctr"/>
            <a:r>
              <a:rPr lang="it-IT" sz="2800" b="1" dirty="0" smtClean="0">
                <a:ln>
                  <a:solidFill>
                    <a:schemeClr val="tx2"/>
                  </a:solidFill>
                </a:ln>
                <a:solidFill>
                  <a:srgbClr val="6DD9FF"/>
                </a:solidFill>
                <a:latin typeface="Comic Sans MS" pitchFamily="66" charset="0"/>
              </a:rPr>
              <a:t>Laboratorio di </a:t>
            </a:r>
            <a:r>
              <a:rPr lang="it-IT" sz="2800" b="1" dirty="0" err="1" smtClean="0">
                <a:ln>
                  <a:solidFill>
                    <a:schemeClr val="tx2"/>
                  </a:solidFill>
                </a:ln>
                <a:solidFill>
                  <a:srgbClr val="6DD9FF"/>
                </a:solidFill>
                <a:latin typeface="Comic Sans MS" pitchFamily="66" charset="0"/>
              </a:rPr>
              <a:t>narratività</a:t>
            </a:r>
            <a:r>
              <a:rPr lang="it-IT" sz="2800" b="1" dirty="0" smtClean="0">
                <a:ln>
                  <a:solidFill>
                    <a:schemeClr val="tx2"/>
                  </a:solidFill>
                </a:ln>
                <a:solidFill>
                  <a:srgbClr val="6DD9FF"/>
                </a:solidFill>
                <a:latin typeface="Comic Sans MS" pitchFamily="66" charset="0"/>
              </a:rPr>
              <a:t> </a:t>
            </a:r>
          </a:p>
          <a:p>
            <a:pPr algn="ctr"/>
            <a:r>
              <a:rPr lang="it-IT" sz="2800" b="1" dirty="0" smtClean="0">
                <a:ln>
                  <a:solidFill>
                    <a:schemeClr val="tx2"/>
                  </a:solidFill>
                </a:ln>
                <a:solidFill>
                  <a:srgbClr val="6DD9FF"/>
                </a:solidFill>
                <a:latin typeface="Comic Sans MS" pitchFamily="66" charset="0"/>
              </a:rPr>
              <a:t>e servizio biblioteca</a:t>
            </a:r>
          </a:p>
          <a:p>
            <a:pPr algn="ctr"/>
            <a:endParaRPr lang="it-IT" sz="2000" b="1" dirty="0" smtClean="0">
              <a:latin typeface="Comic Sans MS" pitchFamily="66" charset="0"/>
            </a:endParaRPr>
          </a:p>
          <a:p>
            <a:endParaRPr lang="it-IT" sz="1600" b="1" i="1" dirty="0" smtClean="0">
              <a:latin typeface="Comic Sans MS" pitchFamily="66" charset="0"/>
            </a:endParaRPr>
          </a:p>
          <a:p>
            <a:r>
              <a:rPr lang="it-IT" sz="2000" b="1" dirty="0" smtClean="0">
                <a:ln>
                  <a:solidFill>
                    <a:schemeClr val="tx2"/>
                  </a:solidFill>
                </a:ln>
                <a:solidFill>
                  <a:srgbClr val="6DD9FF"/>
                </a:solidFill>
                <a:latin typeface="Comic Sans MS" pitchFamily="66" charset="0"/>
              </a:rPr>
              <a:t>Motivazione</a:t>
            </a:r>
          </a:p>
          <a:p>
            <a:r>
              <a:rPr lang="it-IT" sz="1400" dirty="0" smtClean="0">
                <a:latin typeface="Comic Sans MS" pitchFamily="66" charset="0"/>
              </a:rPr>
              <a:t>Leggere insieme favorisce la lettura e crea un ambiente favorevole al successivo apprendimento della lettura e della scrittura: un bambino che prova piacere ad ascoltare un racconto ad alta voce sarà più motivato a “fare fatica” per imparare a leggere alle elementari, saprà che dietro la fatica lo attende il piacere. I bambini sentono se chi legge loro è coinvolto in modo sincero e genuino perché si identifica con il lettore e con le emozioni che mostra di provare. Per questo oltre che leggere in sezione abbiamo da vario tempo creato un servizio biblioteca.</a:t>
            </a:r>
          </a:p>
          <a:p>
            <a:endParaRPr lang="it-IT" sz="1600" dirty="0" smtClean="0">
              <a:latin typeface="Comic Sans MS" pitchFamily="66" charset="0"/>
            </a:endParaRPr>
          </a:p>
          <a:p>
            <a:r>
              <a:rPr lang="it-IT" sz="2000" b="1" dirty="0" smtClean="0">
                <a:ln>
                  <a:solidFill>
                    <a:schemeClr val="tx2"/>
                  </a:solidFill>
                </a:ln>
                <a:solidFill>
                  <a:srgbClr val="6DD9FF"/>
                </a:solidFill>
                <a:latin typeface="Comic Sans MS" pitchFamily="66" charset="0"/>
              </a:rPr>
              <a:t>Finalità</a:t>
            </a:r>
          </a:p>
          <a:p>
            <a:pPr>
              <a:buFont typeface="Arial" pitchFamily="34" charset="0"/>
              <a:buChar char="•"/>
            </a:pPr>
            <a:r>
              <a:rPr lang="it-IT" sz="1400" dirty="0" smtClean="0">
                <a:latin typeface="Comic Sans MS" pitchFamily="66" charset="0"/>
              </a:rPr>
              <a:t>Promuovere il senso di responsabilità</a:t>
            </a:r>
          </a:p>
          <a:p>
            <a:pPr>
              <a:buFont typeface="Arial" pitchFamily="34" charset="0"/>
              <a:buChar char="•"/>
            </a:pPr>
            <a:r>
              <a:rPr lang="it-IT" sz="1400" dirty="0" smtClean="0">
                <a:latin typeface="Comic Sans MS" pitchFamily="66" charset="0"/>
              </a:rPr>
              <a:t>Migliorare la relazione tra genitori e figli</a:t>
            </a:r>
          </a:p>
          <a:p>
            <a:pPr>
              <a:buFont typeface="Arial" pitchFamily="34" charset="0"/>
              <a:buChar char="•"/>
            </a:pPr>
            <a:r>
              <a:rPr lang="it-IT" sz="1400" dirty="0" smtClean="0">
                <a:latin typeface="Comic Sans MS" pitchFamily="66" charset="0"/>
              </a:rPr>
              <a:t>Stimolare la fantasia e la creatività</a:t>
            </a:r>
          </a:p>
          <a:p>
            <a:pPr>
              <a:buFont typeface="Arial" pitchFamily="34" charset="0"/>
              <a:buChar char="•"/>
            </a:pPr>
            <a:r>
              <a:rPr lang="it-IT" sz="1400" dirty="0" smtClean="0">
                <a:latin typeface="Comic Sans MS" pitchFamily="66" charset="0"/>
              </a:rPr>
              <a:t>Scoprire il piacere della lettura</a:t>
            </a:r>
          </a:p>
          <a:p>
            <a:pPr>
              <a:buFont typeface="Arial" pitchFamily="34" charset="0"/>
              <a:buChar char="•"/>
            </a:pPr>
            <a:endParaRPr lang="it-IT" sz="1600" dirty="0" smtClean="0">
              <a:latin typeface="Comic Sans MS" pitchFamily="66" charset="0"/>
            </a:endParaRPr>
          </a:p>
          <a:p>
            <a:r>
              <a:rPr lang="it-IT" sz="2000" b="1" dirty="0" smtClean="0">
                <a:ln>
                  <a:solidFill>
                    <a:schemeClr val="tx2"/>
                  </a:solidFill>
                </a:ln>
                <a:solidFill>
                  <a:srgbClr val="6DD9FF"/>
                </a:solidFill>
                <a:latin typeface="Comic Sans MS" pitchFamily="66" charset="0"/>
              </a:rPr>
              <a:t>Obiettivi </a:t>
            </a:r>
          </a:p>
          <a:p>
            <a:pPr>
              <a:buFont typeface="Courier New" pitchFamily="49" charset="0"/>
              <a:buChar char="o"/>
            </a:pPr>
            <a:r>
              <a:rPr lang="it-IT" sz="1600" dirty="0" smtClean="0">
                <a:latin typeface="Comic Sans MS" pitchFamily="66" charset="0"/>
              </a:rPr>
              <a:t>  </a:t>
            </a:r>
            <a:r>
              <a:rPr lang="it-IT" sz="1400" dirty="0" smtClean="0">
                <a:latin typeface="Comic Sans MS" pitchFamily="66" charset="0"/>
              </a:rPr>
              <a:t>sostenere lo sviluppo dell’attenzione, della memoria, dell’ immaginazione.</a:t>
            </a:r>
          </a:p>
          <a:p>
            <a:pPr>
              <a:buFont typeface="Courier New" pitchFamily="49" charset="0"/>
              <a:buChar char="o"/>
            </a:pPr>
            <a:r>
              <a:rPr lang="it-IT" sz="1400" dirty="0" smtClean="0">
                <a:latin typeface="Comic Sans MS" pitchFamily="66" charset="0"/>
              </a:rPr>
              <a:t>Favorire l’ascolto di storie</a:t>
            </a:r>
          </a:p>
          <a:p>
            <a:pPr>
              <a:buFont typeface="Courier New" pitchFamily="49" charset="0"/>
              <a:buChar char="o"/>
            </a:pPr>
            <a:r>
              <a:rPr lang="it-IT" sz="1400" dirty="0" smtClean="0">
                <a:latin typeface="Comic Sans MS" pitchFamily="66" charset="0"/>
              </a:rPr>
              <a:t>Rafforzare il linguaggio aggiungendo termini nuovi</a:t>
            </a:r>
          </a:p>
          <a:p>
            <a:pPr>
              <a:buFont typeface="Courier New" pitchFamily="49" charset="0"/>
              <a:buChar char="o"/>
            </a:pPr>
            <a:r>
              <a:rPr lang="it-IT" sz="1400" dirty="0" smtClean="0">
                <a:latin typeface="Comic Sans MS" pitchFamily="66" charset="0"/>
              </a:rPr>
              <a:t>Condividere il proprio libro con gli altri</a:t>
            </a:r>
          </a:p>
          <a:p>
            <a:pPr>
              <a:buFont typeface="Courier New" pitchFamily="49" charset="0"/>
              <a:buChar char="o"/>
            </a:pPr>
            <a:r>
              <a:rPr lang="it-IT" sz="1400" dirty="0" smtClean="0">
                <a:latin typeface="Comic Sans MS" pitchFamily="66" charset="0"/>
              </a:rPr>
              <a:t>Rispettare il turno d’attesa</a:t>
            </a:r>
          </a:p>
          <a:p>
            <a:endParaRPr lang="it-IT" sz="1600" dirty="0" smtClean="0">
              <a:latin typeface="Comic Sans MS" pitchFamily="66" charset="0"/>
            </a:endParaRPr>
          </a:p>
          <a:p>
            <a:pPr>
              <a:buFont typeface="Courier New" pitchFamily="49" charset="0"/>
              <a:buChar char="o"/>
            </a:pPr>
            <a:endParaRPr lang="it-IT" sz="1600" dirty="0" smtClean="0">
              <a:latin typeface="Comic Sans MS" pitchFamily="66" charset="0"/>
            </a:endParaRPr>
          </a:p>
          <a:p>
            <a:pPr>
              <a:buFont typeface="Courier New" pitchFamily="49" charset="0"/>
              <a:buChar char="o"/>
            </a:pPr>
            <a:endParaRPr lang="it-IT" sz="1600" dirty="0" smtClean="0">
              <a:latin typeface="Comic Sans MS" pitchFamily="66" charset="0"/>
            </a:endParaRPr>
          </a:p>
          <a:p>
            <a:pPr>
              <a:buFont typeface="Courier New" pitchFamily="49" charset="0"/>
              <a:buChar char="o"/>
            </a:pPr>
            <a:endParaRPr lang="it-IT" dirty="0" smtClean="0">
              <a:latin typeface="Comic Sans MS" pitchFamily="66" charset="0"/>
            </a:endParaRPr>
          </a:p>
          <a:p>
            <a:endParaRPr lang="it-IT" sz="1600" dirty="0" smtClean="0">
              <a:latin typeface="Tempus Sans ITC" pitchFamily="82" charset="0"/>
            </a:endParaRPr>
          </a:p>
          <a:p>
            <a:pPr>
              <a:buFont typeface="Courier New" pitchFamily="49" charset="0"/>
              <a:buChar char="o"/>
            </a:pPr>
            <a:endParaRPr lang="it-IT" sz="1600" dirty="0" smtClean="0">
              <a:latin typeface="Tempus Sans ITC" pitchFamily="82" charset="0"/>
            </a:endParaRPr>
          </a:p>
          <a:p>
            <a:endParaRPr lang="it-IT" sz="1600" dirty="0" smtClean="0">
              <a:latin typeface="Tempus Sans ITC" pitchFamily="82" charset="0"/>
            </a:endParaRPr>
          </a:p>
          <a:p>
            <a:endParaRPr lang="it-IT" sz="1600" dirty="0" smtClean="0">
              <a:latin typeface="Tempus Sans ITC" pitchFamily="82" charset="0"/>
            </a:endParaRPr>
          </a:p>
          <a:p>
            <a:endParaRPr lang="it-IT" sz="1600" dirty="0" smtClean="0">
              <a:latin typeface="Tempus Sans ITC" pitchFamily="82" charset="0"/>
            </a:endParaRPr>
          </a:p>
          <a:p>
            <a:endParaRPr lang="it-IT" sz="2800" dirty="0"/>
          </a:p>
        </p:txBody>
      </p:sp>
      <p:pic>
        <p:nvPicPr>
          <p:cNvPr id="37890" name="Picture 2" descr="Immagine correlata">
            <a:hlinkClick r:id="rId2"/>
          </p:cNvPr>
          <p:cNvPicPr>
            <a:picLocks noChangeAspect="1" noChangeArrowheads="1"/>
          </p:cNvPicPr>
          <p:nvPr/>
        </p:nvPicPr>
        <p:blipFill>
          <a:blip r:embed="rId3" cstate="print"/>
          <a:srcRect b="8112"/>
          <a:stretch>
            <a:fillRect/>
          </a:stretch>
        </p:blipFill>
        <p:spPr bwMode="auto">
          <a:xfrm>
            <a:off x="4365104" y="6588224"/>
            <a:ext cx="1604169" cy="226774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18</a:t>
            </a:r>
            <a:endParaRPr lang="it-IT" sz="1800" b="1" dirty="0">
              <a:solidFill>
                <a:srgbClr val="0070C0"/>
              </a:solidFill>
            </a:endParaRPr>
          </a:p>
        </p:txBody>
      </p:sp>
      <p:sp>
        <p:nvSpPr>
          <p:cNvPr id="3" name="Rettangolo 2"/>
          <p:cNvSpPr/>
          <p:nvPr/>
        </p:nvSpPr>
        <p:spPr>
          <a:xfrm>
            <a:off x="404664" y="142845"/>
            <a:ext cx="6167608" cy="7817525"/>
          </a:xfrm>
          <a:prstGeom prst="rect">
            <a:avLst/>
          </a:prstGeom>
        </p:spPr>
        <p:txBody>
          <a:bodyPr wrap="square">
            <a:spAutoFit/>
          </a:bodyPr>
          <a:lstStyle/>
          <a:p>
            <a:r>
              <a:rPr lang="it-IT" sz="2000" b="1" dirty="0" smtClean="0">
                <a:latin typeface="Tempus Sans ITC" pitchFamily="82" charset="0"/>
              </a:rPr>
              <a:t> </a:t>
            </a:r>
            <a:r>
              <a:rPr lang="it-IT" sz="2400" b="1" dirty="0" smtClean="0">
                <a:ln>
                  <a:solidFill>
                    <a:schemeClr val="tx2"/>
                  </a:solidFill>
                </a:ln>
                <a:solidFill>
                  <a:srgbClr val="6DD9FF"/>
                </a:solidFill>
                <a:latin typeface="Comic Sans MS" pitchFamily="66" charset="0"/>
              </a:rPr>
              <a:t>Come sviluppiamo il progetto biblioteca</a:t>
            </a:r>
          </a:p>
          <a:p>
            <a:endParaRPr lang="it-IT" sz="2400" b="1" dirty="0" smtClean="0">
              <a:ln>
                <a:solidFill>
                  <a:schemeClr val="tx2"/>
                </a:solidFill>
              </a:ln>
              <a:solidFill>
                <a:srgbClr val="6DD9FF"/>
              </a:solidFill>
              <a:latin typeface="Comic Sans MS" pitchFamily="66" charset="0"/>
            </a:endParaRPr>
          </a:p>
          <a:p>
            <a:r>
              <a:rPr lang="it-IT" sz="2000" b="1" dirty="0" smtClean="0">
                <a:ln>
                  <a:solidFill>
                    <a:schemeClr val="tx2"/>
                  </a:solidFill>
                </a:ln>
                <a:solidFill>
                  <a:srgbClr val="6DD9FF"/>
                </a:solidFill>
                <a:latin typeface="Comic Sans MS" pitchFamily="66" charset="0"/>
              </a:rPr>
              <a:t>Regole</a:t>
            </a:r>
          </a:p>
          <a:p>
            <a:pPr>
              <a:buFontTx/>
              <a:buChar char="-"/>
            </a:pPr>
            <a:endParaRPr lang="it-IT" sz="1600" dirty="0" smtClean="0">
              <a:latin typeface="Comic Sans MS" pitchFamily="66" charset="0"/>
            </a:endParaRPr>
          </a:p>
          <a:p>
            <a:r>
              <a:rPr lang="it-IT" sz="1400" dirty="0" smtClean="0">
                <a:latin typeface="Comic Sans MS" pitchFamily="66" charset="0"/>
              </a:rPr>
              <a:t>-predisporre il coinvolgimento dei genitori attraverso una riunione illustrativa e successivamente con una comunicazione scritta di tutte le modalità di utilizzo della biblioteca</a:t>
            </a:r>
          </a:p>
          <a:p>
            <a:r>
              <a:rPr lang="it-IT" sz="1400" dirty="0" smtClean="0">
                <a:latin typeface="Comic Sans MS" pitchFamily="66" charset="0"/>
              </a:rPr>
              <a:t>- selezionare i libri adatti</a:t>
            </a:r>
          </a:p>
          <a:p>
            <a:pPr>
              <a:buFontTx/>
              <a:buChar char="-"/>
            </a:pPr>
            <a:r>
              <a:rPr lang="it-IT" sz="1400" dirty="0" smtClean="0">
                <a:latin typeface="Comic Sans MS" pitchFamily="66" charset="0"/>
              </a:rPr>
              <a:t>Catalogare con lettera e numero ogni libro, collocandolo nello scaffale prestabilito</a:t>
            </a:r>
          </a:p>
          <a:p>
            <a:pPr>
              <a:buFontTx/>
              <a:buChar char="-"/>
            </a:pPr>
            <a:r>
              <a:rPr lang="it-IT" sz="1400" dirty="0" smtClean="0">
                <a:latin typeface="Comic Sans MS" pitchFamily="66" charset="0"/>
              </a:rPr>
              <a:t>Il lunedì il genitore può scegliere insieme al bambino un libro che verrà riconsegnato il venerdì </a:t>
            </a:r>
          </a:p>
          <a:p>
            <a:pPr>
              <a:buFontTx/>
              <a:buChar char="-"/>
            </a:pPr>
            <a:r>
              <a:rPr lang="it-IT" sz="1400" dirty="0" smtClean="0">
                <a:latin typeface="Comic Sans MS" pitchFamily="66" charset="0"/>
              </a:rPr>
              <a:t>Usare un registro per annotare i prestiti, con nome di chi prende il libro, titolo del libro, data del prestito e giorno della restituzione</a:t>
            </a:r>
          </a:p>
          <a:p>
            <a:pPr>
              <a:buFontTx/>
              <a:buChar char="-"/>
            </a:pPr>
            <a:r>
              <a:rPr lang="it-IT" sz="1400" dirty="0" smtClean="0">
                <a:latin typeface="Comic Sans MS" pitchFamily="66" charset="0"/>
              </a:rPr>
              <a:t>Borsa di stoffa con nome e logo della scuola, per far trasportare i libri </a:t>
            </a:r>
          </a:p>
          <a:p>
            <a:pPr>
              <a:buFontTx/>
              <a:buChar char="-"/>
            </a:pPr>
            <a:r>
              <a:rPr lang="it-IT" sz="1400" dirty="0" smtClean="0">
                <a:latin typeface="Comic Sans MS" pitchFamily="66" charset="0"/>
              </a:rPr>
              <a:t> Avere cura del libro in prestito</a:t>
            </a:r>
          </a:p>
          <a:p>
            <a:pPr>
              <a:buFontTx/>
              <a:buChar char="-"/>
            </a:pPr>
            <a:r>
              <a:rPr lang="it-IT" sz="1400" dirty="0" smtClean="0">
                <a:latin typeface="Comic Sans MS" pitchFamily="66" charset="0"/>
              </a:rPr>
              <a:t>Se il libro viene perso o rovinato dovrà essere sostituito con un altro libro</a:t>
            </a:r>
          </a:p>
          <a:p>
            <a:endParaRPr lang="it-IT" sz="1400" dirty="0" smtClean="0">
              <a:latin typeface="Tempus Sans ITC" pitchFamily="82" charset="0"/>
            </a:endParaRPr>
          </a:p>
          <a:p>
            <a:endParaRPr lang="it-IT" sz="1600" b="1" dirty="0" smtClean="0">
              <a:latin typeface="Tempus Sans ITC" pitchFamily="82" charset="0"/>
            </a:endParaRPr>
          </a:p>
          <a:p>
            <a:pPr>
              <a:buFontTx/>
              <a:buChar char="-"/>
            </a:pPr>
            <a:endParaRPr lang="it-IT" sz="1600" b="1" dirty="0" smtClean="0">
              <a:latin typeface="Tempus Sans ITC" pitchFamily="82" charset="0"/>
            </a:endParaRPr>
          </a:p>
          <a:p>
            <a:pPr>
              <a:buFont typeface="Courier New" pitchFamily="49" charset="0"/>
              <a:buChar char="o"/>
            </a:pPr>
            <a:endParaRPr lang="it-IT" sz="1600" dirty="0" smtClean="0">
              <a:latin typeface="Tempus Sans ITC" pitchFamily="82" charset="0"/>
            </a:endParaRPr>
          </a:p>
          <a:p>
            <a:pPr>
              <a:buFont typeface="Courier New" pitchFamily="49" charset="0"/>
              <a:buChar char="o"/>
            </a:pPr>
            <a:endParaRPr lang="it-IT" sz="1600" dirty="0" smtClean="0">
              <a:latin typeface="Tempus Sans ITC" pitchFamily="82" charset="0"/>
            </a:endParaRPr>
          </a:p>
          <a:p>
            <a:pPr>
              <a:buFont typeface="Courier New" pitchFamily="49" charset="0"/>
              <a:buChar char="o"/>
            </a:pPr>
            <a:endParaRPr lang="it-IT" sz="1600" dirty="0" smtClean="0">
              <a:latin typeface="Tempus Sans ITC" pitchFamily="82" charset="0"/>
            </a:endParaRPr>
          </a:p>
          <a:p>
            <a:pPr>
              <a:buFont typeface="Courier New" pitchFamily="49" charset="0"/>
              <a:buChar char="o"/>
            </a:pPr>
            <a:endParaRPr lang="it-IT" dirty="0" smtClean="0">
              <a:latin typeface="Tempus Sans ITC" pitchFamily="82" charset="0"/>
            </a:endParaRPr>
          </a:p>
          <a:p>
            <a:endParaRPr lang="it-IT" sz="1600" dirty="0" smtClean="0">
              <a:latin typeface="Tempus Sans ITC" pitchFamily="82" charset="0"/>
            </a:endParaRPr>
          </a:p>
          <a:p>
            <a:pPr>
              <a:buFont typeface="Courier New" pitchFamily="49" charset="0"/>
              <a:buChar char="o"/>
            </a:pPr>
            <a:endParaRPr lang="it-IT" sz="1600" dirty="0" smtClean="0">
              <a:latin typeface="Tempus Sans ITC" pitchFamily="82" charset="0"/>
            </a:endParaRPr>
          </a:p>
          <a:p>
            <a:endParaRPr lang="it-IT" sz="1600" dirty="0" smtClean="0">
              <a:latin typeface="Tempus Sans ITC" pitchFamily="82" charset="0"/>
            </a:endParaRPr>
          </a:p>
          <a:p>
            <a:endParaRPr lang="it-IT" sz="1600" dirty="0" smtClean="0">
              <a:latin typeface="Tempus Sans ITC" pitchFamily="82" charset="0"/>
            </a:endParaRPr>
          </a:p>
          <a:p>
            <a:endParaRPr lang="it-IT" sz="1600" dirty="0" smtClean="0">
              <a:latin typeface="Tempus Sans ITC" pitchFamily="82" charset="0"/>
            </a:endParaRPr>
          </a:p>
          <a:p>
            <a:endParaRPr lang="it-IT" sz="2800" dirty="0"/>
          </a:p>
        </p:txBody>
      </p:sp>
      <p:pic>
        <p:nvPicPr>
          <p:cNvPr id="11266" name="Picture 2" descr="Risultato immagine per biblioteca clip art"/>
          <p:cNvPicPr>
            <a:picLocks noChangeAspect="1" noChangeArrowheads="1"/>
          </p:cNvPicPr>
          <p:nvPr/>
        </p:nvPicPr>
        <p:blipFill>
          <a:blip r:embed="rId2" cstate="print"/>
          <a:stretch>
            <a:fillRect/>
          </a:stretch>
        </p:blipFill>
        <p:spPr bwMode="auto">
          <a:xfrm rot="5400000">
            <a:off x="1396774" y="5452098"/>
            <a:ext cx="4352484" cy="2448272"/>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48680" y="0"/>
            <a:ext cx="5880716" cy="5262979"/>
          </a:xfrm>
          <a:prstGeom prst="rect">
            <a:avLst/>
          </a:prstGeom>
        </p:spPr>
        <p:txBody>
          <a:bodyPr wrap="square">
            <a:spAutoFit/>
          </a:bodyPr>
          <a:lstStyle/>
          <a:p>
            <a:pPr algn="ctr"/>
            <a:r>
              <a:rPr lang="it-IT" sz="2800" b="1" dirty="0" smtClean="0">
                <a:ln>
                  <a:solidFill>
                    <a:schemeClr val="tx2"/>
                  </a:solidFill>
                </a:ln>
                <a:solidFill>
                  <a:srgbClr val="6DD9FF"/>
                </a:solidFill>
                <a:latin typeface="Book Antiqua" pitchFamily="18" charset="0"/>
              </a:rPr>
              <a:t>I nostri spazi gioco</a:t>
            </a:r>
          </a:p>
          <a:p>
            <a:pPr algn="ctr"/>
            <a:endParaRPr lang="it-IT" sz="2800" b="1" dirty="0" smtClean="0">
              <a:latin typeface="Comic Sans MS" pitchFamily="66" charset="0"/>
            </a:endParaRPr>
          </a:p>
          <a:p>
            <a:pPr algn="just"/>
            <a:r>
              <a:rPr lang="it-IT" sz="1400" u="sng" dirty="0" smtClean="0">
                <a:latin typeface="Comic Sans MS" pitchFamily="66" charset="0"/>
              </a:rPr>
              <a:t>angolo-cucina</a:t>
            </a:r>
            <a:r>
              <a:rPr lang="it-IT" sz="1400" dirty="0" smtClean="0">
                <a:latin typeface="Comic Sans MS" pitchFamily="66" charset="0"/>
              </a:rPr>
              <a:t> con cestelli di frutta e verdura, posate, stoviglie pentole,carrellino della spesa, seggioloni per dare da mangiare alle bambole, in cui i bambini vivono l’esperienza del “far finta “</a:t>
            </a: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endParaRPr lang="it-IT" sz="1400"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r>
              <a:rPr lang="it-IT" sz="1400" u="sng" dirty="0" smtClean="0">
                <a:latin typeface="Comic Sans MS" pitchFamily="66" charset="0"/>
              </a:rPr>
              <a:t>Angolo della manipolazione </a:t>
            </a:r>
            <a:r>
              <a:rPr lang="it-IT" sz="1400" dirty="0" smtClean="0">
                <a:latin typeface="Comic Sans MS" pitchFamily="66" charset="0"/>
              </a:rPr>
              <a:t>di materiali  naturali e non  con farina,pasta di sale ,legnetti .legumi, foglie, castagne, bottoni, conchiglie, stoffe, lane</a:t>
            </a:r>
          </a:p>
        </p:txBody>
      </p:sp>
      <p:sp>
        <p:nvSpPr>
          <p:cNvPr id="9"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19</a:t>
            </a:r>
            <a:endParaRPr lang="it-IT" sz="1800" b="1" dirty="0">
              <a:solidFill>
                <a:srgbClr val="0070C0"/>
              </a:solidFill>
            </a:endParaRPr>
          </a:p>
        </p:txBody>
      </p:sp>
      <p:pic>
        <p:nvPicPr>
          <p:cNvPr id="8" name="Picture 4" descr="Giochi in viaggio: filo per cucire, pongo e origami - Viaggiapiccoli"/>
          <p:cNvPicPr>
            <a:picLocks noChangeAspect="1" noChangeArrowheads="1"/>
          </p:cNvPicPr>
          <p:nvPr/>
        </p:nvPicPr>
        <p:blipFill>
          <a:blip r:embed="rId2" cstate="print"/>
          <a:srcRect/>
          <a:stretch>
            <a:fillRect/>
          </a:stretch>
        </p:blipFill>
        <p:spPr bwMode="auto">
          <a:xfrm rot="432884">
            <a:off x="1628800" y="5868144"/>
            <a:ext cx="4164880" cy="2771800"/>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6" descr="Regali di Natale per bambini - La Cucina Italiana"/>
          <p:cNvPicPr>
            <a:picLocks noChangeAspect="1" noChangeArrowheads="1"/>
          </p:cNvPicPr>
          <p:nvPr/>
        </p:nvPicPr>
        <p:blipFill>
          <a:blip r:embed="rId3" cstate="print"/>
          <a:srcRect/>
          <a:stretch>
            <a:fillRect/>
          </a:stretch>
        </p:blipFill>
        <p:spPr bwMode="auto">
          <a:xfrm>
            <a:off x="1484784" y="1979712"/>
            <a:ext cx="4248472" cy="2124236"/>
          </a:xfrm>
          <a:prstGeom prst="rect">
            <a:avLst/>
          </a:prstGeom>
          <a:solidFill>
            <a:srgbClr val="FFFFFF">
              <a:shade val="85000"/>
            </a:srgbClr>
          </a:solidFill>
          <a:ln w="190500" cap="sq">
            <a:solidFill>
              <a:srgbClr val="FB8BD6"/>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285784"/>
            <a:ext cx="6172200" cy="1524000"/>
          </a:xfrm>
        </p:spPr>
        <p:txBody>
          <a:bodyPr>
            <a:normAutofit/>
          </a:bodyPr>
          <a:lstStyle/>
          <a:p>
            <a:r>
              <a:rPr lang="it-IT" sz="6000" dirty="0" smtClean="0">
                <a:ln>
                  <a:solidFill>
                    <a:schemeClr val="tx1"/>
                  </a:solidFill>
                </a:ln>
                <a:latin typeface="Tempus Sans ITC" pitchFamily="82" charset="0"/>
                <a:ea typeface="+mn-ea"/>
                <a:cs typeface="+mn-cs"/>
              </a:rPr>
              <a:t>Indice</a:t>
            </a:r>
            <a:endParaRPr lang="it-IT" sz="6000" dirty="0">
              <a:ln>
                <a:solidFill>
                  <a:schemeClr val="tx1"/>
                </a:solidFill>
              </a:ln>
              <a:latin typeface="Tempus Sans ITC" pitchFamily="82" charset="0"/>
              <a:ea typeface="+mn-ea"/>
              <a:cs typeface="+mn-cs"/>
            </a:endParaRPr>
          </a:p>
        </p:txBody>
      </p:sp>
      <p:sp>
        <p:nvSpPr>
          <p:cNvPr id="5" name="Segnaposto numero diapositiva 4"/>
          <p:cNvSpPr>
            <a:spLocks noGrp="1"/>
          </p:cNvSpPr>
          <p:nvPr>
            <p:ph type="sldNum" sz="quarter" idx="12"/>
          </p:nvPr>
        </p:nvSpPr>
        <p:spPr>
          <a:xfrm>
            <a:off x="4714884" y="8657167"/>
            <a:ext cx="1600200" cy="486833"/>
          </a:xfrm>
        </p:spPr>
        <p:txBody>
          <a:bodyPr/>
          <a:lstStyle/>
          <a:p>
            <a:fld id="{5B1D5AC6-E3FE-4EDD-AC1B-9D278A4BDF6A}" type="slidenum">
              <a:rPr lang="it-IT" sz="1800" b="1" smtClean="0">
                <a:solidFill>
                  <a:srgbClr val="0070C0"/>
                </a:solidFill>
                <a:latin typeface="Tempus Sans ITC" pitchFamily="82" charset="0"/>
              </a:rPr>
              <a:pPr/>
              <a:t>2</a:t>
            </a:fld>
            <a:endParaRPr lang="it-IT" sz="1800" b="1" dirty="0">
              <a:solidFill>
                <a:srgbClr val="0070C0"/>
              </a:solidFill>
              <a:latin typeface="Tempus Sans ITC" pitchFamily="82" charset="0"/>
            </a:endParaRPr>
          </a:p>
        </p:txBody>
      </p:sp>
      <p:sp>
        <p:nvSpPr>
          <p:cNvPr id="9" name="CasellaDiTesto 8"/>
          <p:cNvSpPr txBox="1"/>
          <p:nvPr/>
        </p:nvSpPr>
        <p:spPr>
          <a:xfrm>
            <a:off x="714356" y="1619672"/>
            <a:ext cx="6143644" cy="5374851"/>
          </a:xfrm>
          <a:prstGeom prst="rect">
            <a:avLst/>
          </a:prstGeom>
          <a:noFill/>
        </p:spPr>
        <p:txBody>
          <a:bodyPr wrap="square" lIns="80311" tIns="40155" rIns="80311" bIns="40155" rtlCol="0">
            <a:spAutoFit/>
          </a:bodyPr>
          <a:lstStyle/>
          <a:p>
            <a:pPr fontAlgn="base">
              <a:spcBef>
                <a:spcPct val="0"/>
              </a:spcBef>
              <a:spcAft>
                <a:spcPct val="0"/>
              </a:spcAft>
            </a:pPr>
            <a:endParaRPr lang="it-IT" dirty="0" smtClean="0">
              <a:ln>
                <a:solidFill>
                  <a:srgbClr val="0070C0"/>
                </a:solidFill>
              </a:ln>
              <a:solidFill>
                <a:srgbClr val="00B0F0"/>
              </a:solidFill>
              <a:latin typeface="Tempus Sans ITC" pitchFamily="82" charset="0"/>
            </a:endParaRPr>
          </a:p>
          <a:p>
            <a:pPr fontAlgn="base">
              <a:spcBef>
                <a:spcPct val="0"/>
              </a:spcBef>
              <a:spcAft>
                <a:spcPct val="0"/>
              </a:spcAft>
            </a:pPr>
            <a:r>
              <a:rPr lang="it-IT" dirty="0" smtClean="0">
                <a:latin typeface="Tempus Sans ITC" pitchFamily="82" charset="0"/>
              </a:rPr>
              <a:t>Cap.1)  Premessa                                                                </a:t>
            </a:r>
            <a:r>
              <a:rPr lang="it-IT" dirty="0" smtClean="0">
                <a:latin typeface="Tempus Sans ITC" pitchFamily="82" charset="0"/>
              </a:rPr>
              <a:t> 3                            </a:t>
            </a:r>
            <a:endParaRPr lang="it-IT" dirty="0" smtClean="0">
              <a:latin typeface="Tempus Sans ITC" pitchFamily="82" charset="0"/>
            </a:endParaRPr>
          </a:p>
          <a:p>
            <a:pPr fontAlgn="base">
              <a:spcBef>
                <a:spcPct val="0"/>
              </a:spcBef>
              <a:spcAft>
                <a:spcPct val="0"/>
              </a:spcAft>
            </a:pPr>
            <a:r>
              <a:rPr lang="it-IT" dirty="0" smtClean="0">
                <a:latin typeface="Tempus Sans ITC" pitchFamily="82" charset="0"/>
              </a:rPr>
              <a:t>Cap.2) Presentazione dell’equipe                                     </a:t>
            </a:r>
            <a:r>
              <a:rPr lang="it-IT" dirty="0" smtClean="0">
                <a:latin typeface="Tempus Sans ITC" pitchFamily="82" charset="0"/>
              </a:rPr>
              <a:t>  5</a:t>
            </a:r>
            <a:endParaRPr lang="it-IT" dirty="0" smtClean="0">
              <a:latin typeface="Tempus Sans ITC" pitchFamily="82" charset="0"/>
            </a:endParaRPr>
          </a:p>
          <a:p>
            <a:pPr fontAlgn="base">
              <a:spcBef>
                <a:spcPct val="0"/>
              </a:spcBef>
              <a:spcAft>
                <a:spcPct val="0"/>
              </a:spcAft>
            </a:pPr>
            <a:r>
              <a:rPr lang="it-IT" dirty="0" err="1" smtClean="0">
                <a:latin typeface="Tempus Sans ITC" pitchFamily="82" charset="0"/>
              </a:rPr>
              <a:t>Cap</a:t>
            </a:r>
            <a:r>
              <a:rPr lang="it-IT" dirty="0" smtClean="0">
                <a:latin typeface="Tempus Sans ITC" pitchFamily="82" charset="0"/>
              </a:rPr>
              <a:t> 3) Idea di bambino                                                    </a:t>
            </a:r>
            <a:r>
              <a:rPr lang="it-IT" dirty="0" smtClean="0">
                <a:latin typeface="Tempus Sans ITC" pitchFamily="82" charset="0"/>
              </a:rPr>
              <a:t>  6 </a:t>
            </a:r>
            <a:endParaRPr lang="it-IT" dirty="0" smtClean="0">
              <a:latin typeface="Tempus Sans ITC" pitchFamily="82" charset="0"/>
            </a:endParaRPr>
          </a:p>
          <a:p>
            <a:pPr fontAlgn="base">
              <a:spcBef>
                <a:spcPct val="0"/>
              </a:spcBef>
              <a:spcAft>
                <a:spcPct val="0"/>
              </a:spcAft>
            </a:pPr>
            <a:r>
              <a:rPr lang="it-IT" dirty="0" smtClean="0">
                <a:latin typeface="Tempus Sans ITC" pitchFamily="82" charset="0"/>
              </a:rPr>
              <a:t>Cap.4) Finalità                                                                  </a:t>
            </a:r>
            <a:r>
              <a:rPr lang="it-IT" dirty="0" smtClean="0">
                <a:latin typeface="Tempus Sans ITC" pitchFamily="82" charset="0"/>
              </a:rPr>
              <a:t>  7    </a:t>
            </a:r>
            <a:r>
              <a:rPr lang="it-IT" dirty="0" smtClean="0">
                <a:latin typeface="Tempus Sans ITC" pitchFamily="82" charset="0"/>
              </a:rPr>
              <a:t>Cap. 5) Obiettivi                                                               </a:t>
            </a:r>
            <a:r>
              <a:rPr lang="it-IT" dirty="0" smtClean="0">
                <a:latin typeface="Tempus Sans ITC" pitchFamily="82" charset="0"/>
              </a:rPr>
              <a:t>  8  </a:t>
            </a:r>
            <a:r>
              <a:rPr lang="it-IT" dirty="0" smtClean="0">
                <a:latin typeface="Tempus Sans ITC" pitchFamily="82" charset="0"/>
              </a:rPr>
              <a:t>Cap.6) Traguardi di competenza                                     </a:t>
            </a:r>
            <a:r>
              <a:rPr lang="it-IT" dirty="0" smtClean="0">
                <a:latin typeface="Tempus Sans ITC" pitchFamily="82" charset="0"/>
              </a:rPr>
              <a:t>  11 </a:t>
            </a:r>
            <a:r>
              <a:rPr lang="it-IT" dirty="0" smtClean="0">
                <a:latin typeface="Tempus Sans ITC" pitchFamily="82" charset="0"/>
              </a:rPr>
              <a:t>Cap.7) Progetto di Religione     </a:t>
            </a:r>
            <a:r>
              <a:rPr lang="it-IT" dirty="0" smtClean="0">
                <a:latin typeface="Tempus Sans ITC" pitchFamily="82" charset="0"/>
              </a:rPr>
              <a:t>                                        13</a:t>
            </a:r>
          </a:p>
          <a:p>
            <a:pPr fontAlgn="base">
              <a:spcBef>
                <a:spcPct val="0"/>
              </a:spcBef>
              <a:spcAft>
                <a:spcPct val="0"/>
              </a:spcAft>
            </a:pPr>
            <a:r>
              <a:rPr lang="it-IT" dirty="0" smtClean="0">
                <a:latin typeface="Tempus Sans ITC" pitchFamily="82" charset="0"/>
              </a:rPr>
              <a:t>Cap. 8)Laboratorio di Yoga       </a:t>
            </a:r>
            <a:r>
              <a:rPr lang="it-IT" dirty="0" smtClean="0">
                <a:latin typeface="Tempus Sans ITC" pitchFamily="82" charset="0"/>
              </a:rPr>
              <a:t>                                        15 </a:t>
            </a:r>
            <a:r>
              <a:rPr lang="it-IT" dirty="0" smtClean="0">
                <a:latin typeface="Tempus Sans ITC" pitchFamily="82" charset="0"/>
              </a:rPr>
              <a:t>Cap.8 ) </a:t>
            </a:r>
            <a:r>
              <a:rPr lang="it-IT" dirty="0" err="1" smtClean="0">
                <a:latin typeface="Tempus Sans ITC" pitchFamily="82" charset="0"/>
              </a:rPr>
              <a:t>Lab</a:t>
            </a:r>
            <a:r>
              <a:rPr lang="it-IT" dirty="0" smtClean="0">
                <a:latin typeface="Tempus Sans ITC" pitchFamily="82" charset="0"/>
              </a:rPr>
              <a:t>. </a:t>
            </a:r>
            <a:r>
              <a:rPr lang="it-IT" dirty="0" err="1" smtClean="0">
                <a:latin typeface="Tempus Sans ITC" pitchFamily="82" charset="0"/>
              </a:rPr>
              <a:t>N</a:t>
            </a:r>
            <a:r>
              <a:rPr lang="it-IT" dirty="0" err="1" smtClean="0">
                <a:latin typeface="Tempus Sans ITC" pitchFamily="82" charset="0"/>
              </a:rPr>
              <a:t>arratività</a:t>
            </a:r>
            <a:r>
              <a:rPr lang="it-IT" dirty="0" smtClean="0">
                <a:latin typeface="Tempus Sans ITC" pitchFamily="82" charset="0"/>
              </a:rPr>
              <a:t> e biblioteca                                  17   Cap</a:t>
            </a:r>
            <a:r>
              <a:rPr lang="it-IT" dirty="0" smtClean="0">
                <a:latin typeface="Tempus Sans ITC" pitchFamily="82" charset="0"/>
              </a:rPr>
              <a:t>. </a:t>
            </a:r>
            <a:r>
              <a:rPr lang="it-IT" dirty="0" smtClean="0">
                <a:latin typeface="Tempus Sans ITC" pitchFamily="82" charset="0"/>
              </a:rPr>
              <a:t>9) Gli </a:t>
            </a:r>
            <a:r>
              <a:rPr lang="it-IT" dirty="0" smtClean="0">
                <a:latin typeface="Tempus Sans ITC" pitchFamily="82" charset="0"/>
              </a:rPr>
              <a:t>spazi gioco                                                       19</a:t>
            </a:r>
          </a:p>
          <a:p>
            <a:pPr fontAlgn="base">
              <a:spcBef>
                <a:spcPct val="0"/>
              </a:spcBef>
              <a:spcAft>
                <a:spcPct val="0"/>
              </a:spcAft>
            </a:pPr>
            <a:r>
              <a:rPr lang="it-IT" dirty="0" smtClean="0">
                <a:latin typeface="Tempus Sans ITC" pitchFamily="82" charset="0"/>
              </a:rPr>
              <a:t>Cap. </a:t>
            </a:r>
            <a:r>
              <a:rPr lang="it-IT" dirty="0" smtClean="0">
                <a:latin typeface="Tempus Sans ITC" pitchFamily="82" charset="0"/>
              </a:rPr>
              <a:t>10) </a:t>
            </a:r>
            <a:r>
              <a:rPr lang="it-IT" dirty="0" smtClean="0">
                <a:latin typeface="Tempus Sans ITC" pitchFamily="82" charset="0"/>
              </a:rPr>
              <a:t>Rapporto con i genitori                                      </a:t>
            </a:r>
            <a:r>
              <a:rPr lang="it-IT" dirty="0" smtClean="0">
                <a:latin typeface="Tempus Sans ITC" pitchFamily="82" charset="0"/>
              </a:rPr>
              <a:t>22</a:t>
            </a:r>
            <a:endParaRPr lang="it-IT" dirty="0" smtClean="0">
              <a:latin typeface="Tempus Sans ITC" pitchFamily="82" charset="0"/>
            </a:endParaRPr>
          </a:p>
          <a:p>
            <a:pPr fontAlgn="base">
              <a:spcBef>
                <a:spcPct val="0"/>
              </a:spcBef>
              <a:spcAft>
                <a:spcPct val="0"/>
              </a:spcAft>
            </a:pPr>
            <a:r>
              <a:rPr lang="it-IT" dirty="0" smtClean="0">
                <a:latin typeface="Tempus Sans ITC" pitchFamily="82" charset="0"/>
              </a:rPr>
              <a:t>Cap. </a:t>
            </a:r>
            <a:r>
              <a:rPr lang="it-IT" dirty="0" smtClean="0">
                <a:latin typeface="Tempus Sans ITC" pitchFamily="82" charset="0"/>
              </a:rPr>
              <a:t>11) </a:t>
            </a:r>
            <a:r>
              <a:rPr lang="it-IT" dirty="0" smtClean="0">
                <a:latin typeface="Tempus Sans ITC" pitchFamily="82" charset="0"/>
              </a:rPr>
              <a:t>Rapporto con il territorio                                   </a:t>
            </a:r>
            <a:r>
              <a:rPr lang="it-IT" dirty="0" smtClean="0">
                <a:latin typeface="Tempus Sans ITC" pitchFamily="82" charset="0"/>
              </a:rPr>
              <a:t> 23                                                                         </a:t>
            </a:r>
            <a:endParaRPr lang="it-IT" dirty="0" smtClean="0">
              <a:latin typeface="Tempus Sans ITC" pitchFamily="82" charset="0"/>
            </a:endParaRPr>
          </a:p>
          <a:p>
            <a:pPr fontAlgn="base">
              <a:spcBef>
                <a:spcPct val="0"/>
              </a:spcBef>
              <a:spcAft>
                <a:spcPct val="0"/>
              </a:spcAft>
            </a:pPr>
            <a:r>
              <a:rPr lang="it-IT" dirty="0" smtClean="0">
                <a:latin typeface="Tempus Sans ITC" pitchFamily="82" charset="0"/>
              </a:rPr>
              <a:t>Cap. </a:t>
            </a:r>
            <a:r>
              <a:rPr lang="it-IT" dirty="0" smtClean="0">
                <a:latin typeface="Tempus Sans ITC" pitchFamily="82" charset="0"/>
              </a:rPr>
              <a:t>12) </a:t>
            </a:r>
            <a:r>
              <a:rPr lang="it-IT" dirty="0" smtClean="0">
                <a:latin typeface="Tempus Sans ITC" pitchFamily="82" charset="0"/>
              </a:rPr>
              <a:t>Metodologia                                                     </a:t>
            </a:r>
            <a:r>
              <a:rPr lang="it-IT" dirty="0" smtClean="0">
                <a:latin typeface="Tempus Sans ITC" pitchFamily="82" charset="0"/>
              </a:rPr>
              <a:t>   24</a:t>
            </a:r>
            <a:endParaRPr lang="it-IT" dirty="0" smtClean="0">
              <a:latin typeface="Tempus Sans ITC" pitchFamily="82" charset="0"/>
            </a:endParaRPr>
          </a:p>
          <a:p>
            <a:pPr fontAlgn="base">
              <a:spcBef>
                <a:spcPct val="0"/>
              </a:spcBef>
              <a:spcAft>
                <a:spcPct val="0"/>
              </a:spcAft>
            </a:pPr>
            <a:r>
              <a:rPr lang="it-IT" dirty="0" smtClean="0">
                <a:latin typeface="Tempus Sans ITC" pitchFamily="82" charset="0"/>
              </a:rPr>
              <a:t>Cap. </a:t>
            </a:r>
            <a:r>
              <a:rPr lang="it-IT" dirty="0" smtClean="0">
                <a:latin typeface="Tempus Sans ITC" pitchFamily="82" charset="0"/>
              </a:rPr>
              <a:t>13)Osservazione </a:t>
            </a:r>
            <a:r>
              <a:rPr lang="it-IT" dirty="0" smtClean="0">
                <a:latin typeface="Tempus Sans ITC" pitchFamily="82" charset="0"/>
              </a:rPr>
              <a:t>e  documentazione                        </a:t>
            </a:r>
            <a:r>
              <a:rPr lang="it-IT" dirty="0" smtClean="0">
                <a:latin typeface="Tempus Sans ITC" pitchFamily="82" charset="0"/>
              </a:rPr>
              <a:t> 25</a:t>
            </a:r>
            <a:endParaRPr lang="it-IT" dirty="0" smtClean="0">
              <a:latin typeface="Tempus Sans ITC" pitchFamily="82" charset="0"/>
            </a:endParaRPr>
          </a:p>
          <a:p>
            <a:pPr fontAlgn="base">
              <a:spcBef>
                <a:spcPct val="0"/>
              </a:spcBef>
              <a:spcAft>
                <a:spcPct val="0"/>
              </a:spcAft>
            </a:pPr>
            <a:r>
              <a:rPr lang="it-IT" dirty="0" smtClean="0">
                <a:latin typeface="Tempus Sans ITC" pitchFamily="82" charset="0"/>
              </a:rPr>
              <a:t>Cap.14) </a:t>
            </a:r>
            <a:r>
              <a:rPr lang="it-IT" dirty="0" smtClean="0">
                <a:latin typeface="Tempus Sans ITC" pitchFamily="82" charset="0"/>
              </a:rPr>
              <a:t>Verifica, valutazione e autovalutazione               26</a:t>
            </a:r>
          </a:p>
          <a:p>
            <a:endParaRPr lang="it-IT" sz="2800" dirty="0" smtClean="0">
              <a:ln>
                <a:solidFill>
                  <a:schemeClr val="tx1"/>
                </a:solidFill>
              </a:ln>
            </a:endParaRPr>
          </a:p>
          <a:p>
            <a:endParaRPr lang="it-IT" sz="2800" dirty="0">
              <a:ln>
                <a:solidFill>
                  <a:schemeClr val="tx1"/>
                </a:solidFill>
              </a:l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92696" y="0"/>
            <a:ext cx="5789898" cy="4401205"/>
          </a:xfrm>
          <a:prstGeom prst="rect">
            <a:avLst/>
          </a:prstGeom>
        </p:spPr>
        <p:txBody>
          <a:bodyPr wrap="square">
            <a:spAutoFit/>
          </a:bodyPr>
          <a:lstStyle/>
          <a:p>
            <a:pPr algn="ctr"/>
            <a:endParaRPr lang="it-IT" sz="2800" b="1" dirty="0" smtClean="0">
              <a:latin typeface="Tempus Sans ITC" pitchFamily="82" charset="0"/>
            </a:endParaRPr>
          </a:p>
          <a:p>
            <a:pPr algn="just"/>
            <a:r>
              <a:rPr lang="it-IT" sz="1400" u="sng" dirty="0" smtClean="0">
                <a:latin typeface="Book Antiqua" pitchFamily="18" charset="0"/>
              </a:rPr>
              <a:t>angolo-meccanico</a:t>
            </a:r>
            <a:r>
              <a:rPr lang="it-IT" sz="1400" dirty="0" smtClean="0">
                <a:latin typeface="Book Antiqua" pitchFamily="18" charset="0"/>
              </a:rPr>
              <a:t> con attrezzi vari : martelli, cacciaviti, caschetti di protezione, viti, chiodi, </a:t>
            </a:r>
            <a:r>
              <a:rPr lang="it-IT" sz="1400" dirty="0" err="1" smtClean="0">
                <a:latin typeface="Book Antiqua" pitchFamily="18" charset="0"/>
              </a:rPr>
              <a:t>frese…</a:t>
            </a:r>
            <a:r>
              <a:rPr lang="it-IT" sz="1400" dirty="0" smtClean="0">
                <a:latin typeface="Book Antiqua" pitchFamily="18" charset="0"/>
              </a:rPr>
              <a:t>“</a:t>
            </a: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endParaRPr lang="it-IT" sz="1400"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p:txBody>
      </p:sp>
      <p:sp>
        <p:nvSpPr>
          <p:cNvPr id="9"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20</a:t>
            </a:r>
            <a:endParaRPr lang="it-IT" sz="1800" b="1" dirty="0">
              <a:solidFill>
                <a:srgbClr val="0070C0"/>
              </a:solidFill>
            </a:endParaRPr>
          </a:p>
        </p:txBody>
      </p:sp>
      <p:sp>
        <p:nvSpPr>
          <p:cNvPr id="13" name="Rettangolo 12"/>
          <p:cNvSpPr/>
          <p:nvPr/>
        </p:nvSpPr>
        <p:spPr>
          <a:xfrm>
            <a:off x="260648" y="4499992"/>
            <a:ext cx="6597352" cy="1446550"/>
          </a:xfrm>
          <a:prstGeom prst="rect">
            <a:avLst/>
          </a:prstGeom>
        </p:spPr>
        <p:txBody>
          <a:bodyPr wrap="square">
            <a:spAutoFit/>
          </a:bodyPr>
          <a:lstStyle/>
          <a:p>
            <a:pPr algn="just"/>
            <a:r>
              <a:rPr lang="it-IT" sz="1400" u="sng" dirty="0" smtClean="0">
                <a:latin typeface="Book Antiqua" pitchFamily="18" charset="0"/>
              </a:rPr>
              <a:t>a</a:t>
            </a:r>
            <a:r>
              <a:rPr lang="it-IT" sz="1400" u="sng" dirty="0" smtClean="0">
                <a:latin typeface="Book Antiqua" pitchFamily="18" charset="0"/>
              </a:rPr>
              <a:t>ngolo : La banca delle lettere e dei numeri</a:t>
            </a:r>
            <a:r>
              <a:rPr lang="it-IT" sz="1400" dirty="0" smtClean="0">
                <a:latin typeface="Book Antiqua" pitchFamily="18" charset="0"/>
              </a:rPr>
              <a:t> </a:t>
            </a:r>
            <a:r>
              <a:rPr lang="it-IT" sz="1400" dirty="0" smtClean="0">
                <a:latin typeface="Book Antiqua" pitchFamily="18" charset="0"/>
              </a:rPr>
              <a:t>ricco di materiali diversi quali forbici, colla, fogli, pennarelli, cere, blocchi logici, numeri e lettere magnetiche … con cui i bambini possono contare, imparare a riconoscere le lettere e i numeri, classificare, raggruppare e utilizzare la fantasia per creare disegni e oggetti a piacere; </a:t>
            </a:r>
          </a:p>
          <a:p>
            <a:pPr algn="just">
              <a:buFont typeface="Courier New" pitchFamily="49" charset="0"/>
              <a:buChar char="o"/>
            </a:pPr>
            <a:endParaRPr lang="it-IT" dirty="0" smtClean="0">
              <a:latin typeface="Tempus Sans ITC" pitchFamily="82" charset="0"/>
            </a:endParaRPr>
          </a:p>
        </p:txBody>
      </p:sp>
      <p:pic>
        <p:nvPicPr>
          <p:cNvPr id="10" name="Picture 2" descr="Meccanico del bambino immagine stock. Immagine di abilità - 33660719"/>
          <p:cNvPicPr>
            <a:picLocks noChangeAspect="1" noChangeArrowheads="1"/>
          </p:cNvPicPr>
          <p:nvPr/>
        </p:nvPicPr>
        <p:blipFill>
          <a:blip r:embed="rId2" cstate="print"/>
          <a:srcRect/>
          <a:stretch>
            <a:fillRect/>
          </a:stretch>
        </p:blipFill>
        <p:spPr bwMode="auto">
          <a:xfrm rot="21101966">
            <a:off x="2841985" y="1451304"/>
            <a:ext cx="1900723" cy="2851083"/>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4" descr="Fare i puzzle: 4 benefici per i nostri figli"/>
          <p:cNvPicPr>
            <a:picLocks noChangeAspect="1" noChangeArrowheads="1"/>
          </p:cNvPicPr>
          <p:nvPr/>
        </p:nvPicPr>
        <p:blipFill>
          <a:blip r:embed="rId3" cstate="print"/>
          <a:srcRect l="23821"/>
          <a:stretch>
            <a:fillRect/>
          </a:stretch>
        </p:blipFill>
        <p:spPr bwMode="auto">
          <a:xfrm rot="20783133">
            <a:off x="548920" y="6114424"/>
            <a:ext cx="2965991" cy="2191564"/>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170" name="Picture 2" descr="Melissa &amp; Doug Lavagna e Magnete 2-in-1 - con Lettere e Numeri Magnetici  unisex (bambini)"/>
          <p:cNvPicPr>
            <a:picLocks noChangeAspect="1" noChangeArrowheads="1"/>
          </p:cNvPicPr>
          <p:nvPr/>
        </p:nvPicPr>
        <p:blipFill>
          <a:blip r:embed="rId4" cstate="print"/>
          <a:srcRect/>
          <a:stretch>
            <a:fillRect/>
          </a:stretch>
        </p:blipFill>
        <p:spPr bwMode="auto">
          <a:xfrm rot="963840">
            <a:off x="3276461" y="5841196"/>
            <a:ext cx="2291195" cy="2863993"/>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21</a:t>
            </a:r>
            <a:endParaRPr lang="it-IT" sz="1800" b="1" dirty="0">
              <a:solidFill>
                <a:srgbClr val="0070C0"/>
              </a:solidFill>
            </a:endParaRPr>
          </a:p>
        </p:txBody>
      </p:sp>
      <p:pic>
        <p:nvPicPr>
          <p:cNvPr id="41988" name="Picture 4" descr="Nessuna descrizione della foto disponibile."/>
          <p:cNvPicPr>
            <a:picLocks noChangeAspect="1" noChangeArrowheads="1"/>
          </p:cNvPicPr>
          <p:nvPr/>
        </p:nvPicPr>
        <p:blipFill>
          <a:blip r:embed="rId2" cstate="print"/>
          <a:srcRect/>
          <a:stretch>
            <a:fillRect/>
          </a:stretch>
        </p:blipFill>
        <p:spPr bwMode="auto">
          <a:xfrm rot="21402778">
            <a:off x="872989" y="3494758"/>
            <a:ext cx="5236454" cy="3927341"/>
          </a:xfrm>
          <a:prstGeom prst="rect">
            <a:avLst/>
          </a:prstGeom>
          <a:solidFill>
            <a:srgbClr val="FFFFFF">
              <a:shade val="85000"/>
            </a:srgbClr>
          </a:solidFill>
          <a:ln w="190500" cap="rnd">
            <a:solidFill>
              <a:srgbClr val="6DD9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CasellaDiTesto 4"/>
          <p:cNvSpPr txBox="1"/>
          <p:nvPr/>
        </p:nvSpPr>
        <p:spPr>
          <a:xfrm>
            <a:off x="2276872" y="251520"/>
            <a:ext cx="2736304" cy="584775"/>
          </a:xfrm>
          <a:prstGeom prst="rect">
            <a:avLst/>
          </a:prstGeom>
          <a:noFill/>
        </p:spPr>
        <p:txBody>
          <a:bodyPr wrap="square" rtlCol="0">
            <a:spAutoFit/>
          </a:bodyPr>
          <a:lstStyle/>
          <a:p>
            <a:r>
              <a:rPr lang="it-IT" sz="3200" b="1" dirty="0" smtClean="0">
                <a:ln>
                  <a:solidFill>
                    <a:srgbClr val="0075C4"/>
                  </a:solidFill>
                </a:ln>
                <a:solidFill>
                  <a:srgbClr val="6DD9FF"/>
                </a:solidFill>
                <a:latin typeface="Comic Sans MS" pitchFamily="66" charset="0"/>
              </a:rPr>
              <a:t>Il giardino </a:t>
            </a:r>
            <a:endParaRPr lang="it-IT" sz="3200" b="1" dirty="0">
              <a:ln>
                <a:solidFill>
                  <a:srgbClr val="0075C4"/>
                </a:solidFill>
              </a:ln>
              <a:solidFill>
                <a:srgbClr val="6DD9FF"/>
              </a:solidFill>
              <a:latin typeface="Comic Sans MS" pitchFamily="66" charset="0"/>
            </a:endParaRPr>
          </a:p>
        </p:txBody>
      </p:sp>
      <p:sp>
        <p:nvSpPr>
          <p:cNvPr id="6" name="CasellaDiTesto 5"/>
          <p:cNvSpPr txBox="1"/>
          <p:nvPr/>
        </p:nvSpPr>
        <p:spPr>
          <a:xfrm>
            <a:off x="476672" y="971600"/>
            <a:ext cx="6120680" cy="523220"/>
          </a:xfrm>
          <a:prstGeom prst="rect">
            <a:avLst/>
          </a:prstGeom>
          <a:noFill/>
        </p:spPr>
        <p:txBody>
          <a:bodyPr wrap="square" rtlCol="0">
            <a:spAutoFit/>
          </a:bodyPr>
          <a:lstStyle/>
          <a:p>
            <a:r>
              <a:rPr lang="it-IT" sz="1400" dirty="0" smtClean="0">
                <a:latin typeface="Comic Sans MS" pitchFamily="66" charset="0"/>
              </a:rPr>
              <a:t>Un grande parco con tanti alberi , cespugli, fiori e numerosi giochi in cui fare outdoor </a:t>
            </a:r>
            <a:r>
              <a:rPr lang="it-IT" sz="1400" dirty="0" err="1" smtClean="0">
                <a:latin typeface="Comic Sans MS" pitchFamily="66" charset="0"/>
              </a:rPr>
              <a:t>education</a:t>
            </a:r>
            <a:r>
              <a:rPr lang="it-IT" sz="1400" dirty="0" smtClean="0">
                <a:latin typeface="Comic Sans MS" pitchFamily="66" charset="0"/>
              </a:rPr>
              <a:t> </a:t>
            </a:r>
            <a:r>
              <a:rPr lang="it-IT" sz="1400" dirty="0" smtClean="0">
                <a:latin typeface="Comic Sans MS" pitchFamily="66" charset="0"/>
              </a:rPr>
              <a:t>e divertirsi con gli amici</a:t>
            </a:r>
            <a:endParaRPr lang="it-IT" sz="1400" dirty="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92696" y="3071803"/>
            <a:ext cx="5522386" cy="5667459"/>
          </a:xfrm>
          <a:prstGeom prst="rect">
            <a:avLst/>
          </a:prstGeom>
        </p:spPr>
        <p:txBody>
          <a:bodyPr wrap="square" lIns="95770" tIns="47884" rIns="95770" bIns="47884">
            <a:spAutoFit/>
          </a:bodyPr>
          <a:lstStyle/>
          <a:p>
            <a:pPr algn="just">
              <a:buFont typeface="Wingdings" pitchFamily="2" charset="2"/>
              <a:buChar char="Ø"/>
            </a:pPr>
            <a:r>
              <a:rPr lang="it-IT" sz="1400" dirty="0" smtClean="0">
                <a:latin typeface="Comic Sans MS" pitchFamily="66" charset="0"/>
              </a:rPr>
              <a:t>Riunioni per confrontarsi  con le famiglie sulle  eventuali iniziative  della scuola, come l’organizzazione della festa di Natale e di quella di fine anno.</a:t>
            </a:r>
          </a:p>
          <a:p>
            <a:pPr algn="just">
              <a:buFont typeface="Wingdings" pitchFamily="2" charset="2"/>
              <a:buChar char="Ø"/>
            </a:pPr>
            <a:r>
              <a:rPr lang="it-IT" sz="1400" dirty="0" smtClean="0">
                <a:latin typeface="Comic Sans MS" pitchFamily="66" charset="0"/>
              </a:rPr>
              <a:t>Colloqui individuali con noi insegnanti e, per chi lo richiede, anche con la coordinatrice pedagogica</a:t>
            </a:r>
          </a:p>
          <a:p>
            <a:pPr algn="just">
              <a:buFont typeface="Wingdings" pitchFamily="2" charset="2"/>
              <a:buChar char="Ø"/>
            </a:pPr>
            <a:r>
              <a:rPr lang="it-IT" sz="1400" dirty="0" smtClean="0">
                <a:latin typeface="Comic Sans MS" pitchFamily="66" charset="0"/>
              </a:rPr>
              <a:t>Collaborazione per il mercatino di Natale con la realizzazione di oggetti da vendere, il cui ricavato andrà destinato alla scuola.</a:t>
            </a:r>
          </a:p>
          <a:p>
            <a:pPr algn="just">
              <a:buFont typeface="Wingdings" pitchFamily="2" charset="2"/>
              <a:buChar char="Ø"/>
            </a:pPr>
            <a:r>
              <a:rPr lang="it-IT" sz="1400" dirty="0" smtClean="0">
                <a:latin typeface="Comic Sans MS" pitchFamily="66" charset="0"/>
              </a:rPr>
              <a:t>Collaborazione per la festa di fine anno scolastico con la disponibilità ad aiutare negli stand.</a:t>
            </a:r>
          </a:p>
          <a:p>
            <a:pPr algn="just">
              <a:buFont typeface="Wingdings" pitchFamily="2" charset="2"/>
              <a:buChar char="Ø"/>
            </a:pPr>
            <a:r>
              <a:rPr lang="it-IT" sz="1400" dirty="0" smtClean="0">
                <a:latin typeface="Comic Sans MS" pitchFamily="66" charset="0"/>
              </a:rPr>
              <a:t>Scambio di informazioni e di avvisi attraverso le “buchette personali” di ogni bambino.</a:t>
            </a:r>
          </a:p>
          <a:p>
            <a:pPr algn="just">
              <a:buFont typeface="Wingdings" pitchFamily="2" charset="2"/>
              <a:buChar char="Ø"/>
            </a:pPr>
            <a:r>
              <a:rPr lang="it-IT" sz="1400" dirty="0" smtClean="0">
                <a:latin typeface="Comic Sans MS" pitchFamily="66" charset="0"/>
              </a:rPr>
              <a:t>Esposizione della mappa delle attività mensili e del diario giornaliero per far conoscere ai genitori ciò che facciamo ogni giorno.</a:t>
            </a:r>
          </a:p>
          <a:p>
            <a:pPr algn="just">
              <a:buFont typeface="Wingdings" pitchFamily="2" charset="2"/>
              <a:buChar char="Ø"/>
            </a:pPr>
            <a:r>
              <a:rPr lang="it-IT" sz="1400" dirty="0" smtClean="0">
                <a:latin typeface="Comic Sans MS" pitchFamily="66" charset="0"/>
              </a:rPr>
              <a:t>Esposizione, per i bimbi più piccoli, di ciò che hanno mangiato.</a:t>
            </a:r>
          </a:p>
          <a:p>
            <a:pPr algn="just">
              <a:buFont typeface="Wingdings" pitchFamily="2" charset="2"/>
              <a:buChar char="Ø"/>
            </a:pPr>
            <a:r>
              <a:rPr lang="it-IT" sz="1400" dirty="0" smtClean="0">
                <a:latin typeface="Comic Sans MS" pitchFamily="66" charset="0"/>
              </a:rPr>
              <a:t>Esposizione dei cartelloni e dei lavori dei bimbi per mettere in evidenza i vari percorsi.</a:t>
            </a:r>
          </a:p>
          <a:p>
            <a:pPr algn="just">
              <a:buFont typeface="Wingdings" pitchFamily="2" charset="2"/>
              <a:buChar char="Ø"/>
            </a:pPr>
            <a:r>
              <a:rPr lang="it-IT" sz="1400" dirty="0" smtClean="0">
                <a:latin typeface="Comic Sans MS" pitchFamily="66" charset="0"/>
              </a:rPr>
              <a:t>Visione di alcune attività, di foto delle uscite, di pensieri dei bambini … sul sito “Facebook” della scuola.</a:t>
            </a:r>
          </a:p>
          <a:p>
            <a:pPr algn="just">
              <a:buFont typeface="Wingdings" pitchFamily="2" charset="2"/>
              <a:buChar char="Ø"/>
            </a:pPr>
            <a:endParaRPr lang="it-IT" sz="2400" dirty="0" smtClean="0">
              <a:latin typeface="Poor Richard" pitchFamily="18" charset="0"/>
            </a:endParaRPr>
          </a:p>
          <a:p>
            <a:pPr algn="just"/>
            <a:endParaRPr lang="it-IT" sz="2400" dirty="0" smtClean="0">
              <a:latin typeface="Poor Richard" pitchFamily="18" charset="0"/>
            </a:endParaRPr>
          </a:p>
          <a:p>
            <a:pPr algn="just"/>
            <a:endParaRPr lang="it-IT" sz="2400" dirty="0" smtClean="0">
              <a:latin typeface="Poor Richard" pitchFamily="18" charset="0"/>
            </a:endParaRPr>
          </a:p>
          <a:p>
            <a:pPr algn="just">
              <a:buFont typeface="Wingdings" pitchFamily="2" charset="2"/>
              <a:buChar char="Ø"/>
            </a:pPr>
            <a:endParaRPr lang="it-IT" sz="2400" dirty="0" smtClean="0">
              <a:latin typeface="Poor Richard" pitchFamily="18" charset="0"/>
            </a:endParaRPr>
          </a:p>
        </p:txBody>
      </p:sp>
      <p:sp>
        <p:nvSpPr>
          <p:cNvPr id="5" name="Rettangolo 4"/>
          <p:cNvSpPr/>
          <p:nvPr/>
        </p:nvSpPr>
        <p:spPr>
          <a:xfrm>
            <a:off x="764704" y="1714482"/>
            <a:ext cx="5450378" cy="1173921"/>
          </a:xfrm>
          <a:prstGeom prst="rect">
            <a:avLst/>
          </a:prstGeom>
        </p:spPr>
        <p:txBody>
          <a:bodyPr wrap="square" lIns="95770" tIns="47884" rIns="95770" bIns="47884">
            <a:spAutoFit/>
          </a:bodyPr>
          <a:lstStyle/>
          <a:p>
            <a:pPr algn="just">
              <a:buFont typeface="Wingdings" pitchFamily="2" charset="2"/>
              <a:buChar char="Ø"/>
            </a:pPr>
            <a:r>
              <a:rPr lang="it-IT" sz="1400" dirty="0" smtClean="0">
                <a:latin typeface="Comic Sans MS" pitchFamily="66" charset="0"/>
              </a:rPr>
              <a:t>Riunione di inizio anno  in cui abbiamo illustrato ai genitori quali sono le regole fondamentali, l’ideologia e la storia della scuola.  Abbiamo cercato di far comprendere ai genitori che non sono importanti le nozioni, ma il ragionamento per imparare ad imparare. </a:t>
            </a:r>
          </a:p>
        </p:txBody>
      </p:sp>
      <p:sp>
        <p:nvSpPr>
          <p:cNvPr id="6"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22</a:t>
            </a:r>
            <a:endParaRPr lang="it-IT" sz="1800" b="1" dirty="0">
              <a:solidFill>
                <a:srgbClr val="0070C0"/>
              </a:solidFill>
            </a:endParaRPr>
          </a:p>
        </p:txBody>
      </p:sp>
      <p:sp>
        <p:nvSpPr>
          <p:cNvPr id="10" name="CasellaDiTesto 9"/>
          <p:cNvSpPr txBox="1"/>
          <p:nvPr/>
        </p:nvSpPr>
        <p:spPr>
          <a:xfrm>
            <a:off x="764704" y="0"/>
            <a:ext cx="5715040" cy="892552"/>
          </a:xfrm>
          <a:prstGeom prst="rect">
            <a:avLst/>
          </a:prstGeom>
          <a:noFill/>
        </p:spPr>
        <p:txBody>
          <a:bodyPr wrap="square" rtlCol="0">
            <a:spAutoFit/>
          </a:bodyPr>
          <a:lstStyle/>
          <a:p>
            <a:pPr algn="ctr"/>
            <a:endParaRPr lang="it-IT" sz="2800" b="1" dirty="0" smtClean="0">
              <a:ln>
                <a:solidFill>
                  <a:schemeClr val="tx1"/>
                </a:solidFill>
              </a:ln>
              <a:latin typeface="Comic Sans MS" pitchFamily="66" charset="0"/>
            </a:endParaRPr>
          </a:p>
          <a:p>
            <a:pPr algn="ctr"/>
            <a:r>
              <a:rPr lang="it-IT" sz="2400" b="1" dirty="0" smtClean="0">
                <a:ln>
                  <a:solidFill>
                    <a:schemeClr val="tx2"/>
                  </a:solidFill>
                </a:ln>
                <a:solidFill>
                  <a:srgbClr val="6DD9FF"/>
                </a:solidFill>
                <a:latin typeface="Comic Sans MS" pitchFamily="66" charset="0"/>
              </a:rPr>
              <a:t>RAPPORTO </a:t>
            </a:r>
            <a:r>
              <a:rPr lang="it-IT" sz="2400" b="1" dirty="0" smtClean="0">
                <a:ln>
                  <a:solidFill>
                    <a:schemeClr val="tx2"/>
                  </a:solidFill>
                </a:ln>
                <a:solidFill>
                  <a:srgbClr val="6DD9FF"/>
                </a:solidFill>
                <a:latin typeface="Comic Sans MS" pitchFamily="66" charset="0"/>
              </a:rPr>
              <a:t>CON I GENITORI</a:t>
            </a:r>
            <a:endParaRPr lang="it-IT" sz="2400" b="1" dirty="0">
              <a:ln>
                <a:solidFill>
                  <a:schemeClr val="tx2"/>
                </a:solidFill>
              </a:ln>
              <a:solidFill>
                <a:srgbClr val="6DD9FF"/>
              </a:solidFill>
              <a:latin typeface="Comic Sans MS"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r>
              <a:rPr lang="it-IT" sz="1800" b="1" dirty="0" smtClean="0">
                <a:solidFill>
                  <a:srgbClr val="0070C0"/>
                </a:solidFill>
                <a:latin typeface="Tempus Sans ITC" pitchFamily="82" charset="0"/>
              </a:rPr>
              <a:t>23</a:t>
            </a:r>
            <a:endParaRPr lang="it-IT" sz="1800" b="1" dirty="0">
              <a:solidFill>
                <a:srgbClr val="0070C0"/>
              </a:solidFill>
              <a:latin typeface="Tempus Sans ITC" pitchFamily="82" charset="0"/>
            </a:endParaRPr>
          </a:p>
        </p:txBody>
      </p:sp>
      <p:sp>
        <p:nvSpPr>
          <p:cNvPr id="3" name="Rettangolo 2"/>
          <p:cNvSpPr/>
          <p:nvPr/>
        </p:nvSpPr>
        <p:spPr>
          <a:xfrm>
            <a:off x="404664" y="251520"/>
            <a:ext cx="6453336" cy="6524863"/>
          </a:xfrm>
          <a:prstGeom prst="rect">
            <a:avLst/>
          </a:prstGeom>
        </p:spPr>
        <p:txBody>
          <a:bodyPr wrap="square">
            <a:spAutoFit/>
          </a:bodyPr>
          <a:lstStyle/>
          <a:p>
            <a:pPr algn="ctr" fontAlgn="base">
              <a:spcBef>
                <a:spcPct val="0"/>
              </a:spcBef>
              <a:spcAft>
                <a:spcPct val="0"/>
              </a:spcAft>
            </a:pPr>
            <a:r>
              <a:rPr lang="it-IT" sz="2400" b="1" dirty="0" smtClean="0">
                <a:ln>
                  <a:solidFill>
                    <a:schemeClr val="tx2"/>
                  </a:solidFill>
                </a:ln>
                <a:solidFill>
                  <a:srgbClr val="6DD9FF"/>
                </a:solidFill>
                <a:latin typeface="Comic Sans MS" pitchFamily="66" charset="0"/>
              </a:rPr>
              <a:t>RAPPORTO CON IL TERRITORIO</a:t>
            </a:r>
          </a:p>
          <a:p>
            <a:pPr algn="ctr" fontAlgn="base">
              <a:spcBef>
                <a:spcPct val="0"/>
              </a:spcBef>
              <a:spcAft>
                <a:spcPct val="0"/>
              </a:spcAft>
            </a:pPr>
            <a:endParaRPr lang="it-IT" sz="2400" b="1" dirty="0" smtClean="0">
              <a:latin typeface="Comic Sans MS" pitchFamily="66" charset="0"/>
            </a:endParaRPr>
          </a:p>
          <a:p>
            <a:pPr algn="just"/>
            <a:r>
              <a:rPr lang="it-IT" sz="1400" dirty="0" smtClean="0">
                <a:latin typeface="Comic Sans MS" pitchFamily="66" charset="0"/>
              </a:rPr>
              <a:t>Per l’identità culturale del bambino, è necessario prestare attenzione alla coerenza degli stili educativi e dar luogo a relazioni  che consentano alla scuola di fruire, secondo un proprio progetto pedagogico, delle risorse umane, culturali e didattiche presenti nel territorio, e di quelle messe a disposizione dagli enti locali, dalle associazioni e dalle comunità.</a:t>
            </a:r>
          </a:p>
          <a:p>
            <a:pPr algn="just"/>
            <a:r>
              <a:rPr lang="it-IT" sz="1400" dirty="0" smtClean="0">
                <a:latin typeface="Comic Sans MS" pitchFamily="66" charset="0"/>
              </a:rPr>
              <a:t>È per questo che ci è sembrato utile concordare  attività didattiche e praticare scambi di informazioni e di esperienze fra il territorio  con le sue risorse  e  la </a:t>
            </a:r>
            <a:r>
              <a:rPr lang="it-IT" sz="1400" dirty="0" smtClean="0">
                <a:latin typeface="Comic Sans MS" pitchFamily="66" charset="0"/>
              </a:rPr>
              <a:t>scuol</a:t>
            </a:r>
            <a:r>
              <a:rPr lang="it-IT" sz="1400" dirty="0" smtClean="0">
                <a:latin typeface="Comic Sans MS" pitchFamily="66" charset="0"/>
              </a:rPr>
              <a:t>a.</a:t>
            </a:r>
            <a:endParaRPr lang="it-IT" sz="1400" dirty="0" smtClean="0">
              <a:latin typeface="Comic Sans MS" pitchFamily="66" charset="0"/>
            </a:endParaRPr>
          </a:p>
          <a:p>
            <a:pPr algn="just"/>
            <a:r>
              <a:rPr lang="it-IT" sz="1400" dirty="0" smtClean="0">
                <a:latin typeface="Comic Sans MS" pitchFamily="66" charset="0"/>
              </a:rPr>
              <a:t> Abbiamo previsto quindi</a:t>
            </a:r>
            <a:r>
              <a:rPr lang="it-IT" sz="1400" dirty="0" smtClean="0">
                <a:latin typeface="Comic Sans MS" pitchFamily="66" charset="0"/>
              </a:rPr>
              <a:t>:</a:t>
            </a:r>
          </a:p>
          <a:p>
            <a:pPr algn="just"/>
            <a:endParaRPr lang="it-IT" sz="1400" b="1" dirty="0" smtClean="0">
              <a:latin typeface="Comic Sans MS" pitchFamily="66" charset="0"/>
            </a:endParaRPr>
          </a:p>
          <a:p>
            <a:pPr algn="just"/>
            <a:r>
              <a:rPr lang="it-IT" sz="1400" b="1" dirty="0" smtClean="0">
                <a:latin typeface="Comic Sans MS" pitchFamily="66" charset="0"/>
              </a:rPr>
              <a:t>USCITE </a:t>
            </a:r>
          </a:p>
          <a:p>
            <a:pPr algn="just"/>
            <a:r>
              <a:rPr lang="it-IT" sz="1400" i="1" dirty="0" smtClean="0">
                <a:latin typeface="Comic Sans MS" pitchFamily="66" charset="0"/>
              </a:rPr>
              <a:t>-</a:t>
            </a:r>
            <a:r>
              <a:rPr lang="it-IT" sz="1400" dirty="0" smtClean="0">
                <a:latin typeface="Comic Sans MS" pitchFamily="66" charset="0"/>
              </a:rPr>
              <a:t>Castagnata </a:t>
            </a:r>
            <a:r>
              <a:rPr lang="it-IT" sz="1400" dirty="0" smtClean="0">
                <a:latin typeface="Comic Sans MS" pitchFamily="66" charset="0"/>
              </a:rPr>
              <a:t>nei castagni limitrofi</a:t>
            </a:r>
            <a:endParaRPr lang="it-IT" sz="1400" dirty="0" smtClean="0">
              <a:latin typeface="Comic Sans MS" pitchFamily="66" charset="0"/>
            </a:endParaRPr>
          </a:p>
          <a:p>
            <a:pPr algn="just"/>
            <a:r>
              <a:rPr lang="it-IT" sz="1400" dirty="0" smtClean="0">
                <a:latin typeface="Comic Sans MS" pitchFamily="66" charset="0"/>
              </a:rPr>
              <a:t>-Uscita  didattica presso </a:t>
            </a:r>
            <a:r>
              <a:rPr lang="it-IT" sz="1400" dirty="0" smtClean="0">
                <a:latin typeface="Comic Sans MS" pitchFamily="66" charset="0"/>
              </a:rPr>
              <a:t>la fattoria </a:t>
            </a:r>
            <a:r>
              <a:rPr lang="it-IT" sz="1400" dirty="0" err="1" smtClean="0">
                <a:latin typeface="Comic Sans MS" pitchFamily="66" charset="0"/>
              </a:rPr>
              <a:t>cà</a:t>
            </a:r>
            <a:r>
              <a:rPr lang="it-IT" sz="1400" dirty="0" smtClean="0">
                <a:latin typeface="Comic Sans MS" pitchFamily="66" charset="0"/>
              </a:rPr>
              <a:t> di Gianni </a:t>
            </a:r>
            <a:r>
              <a:rPr lang="it-IT" sz="1400" dirty="0" smtClean="0">
                <a:latin typeface="Comic Sans MS" pitchFamily="66" charset="0"/>
              </a:rPr>
              <a:t>con visita </a:t>
            </a:r>
            <a:r>
              <a:rPr lang="it-IT" sz="1400" dirty="0" smtClean="0">
                <a:latin typeface="Comic Sans MS" pitchFamily="66" charset="0"/>
              </a:rPr>
              <a:t>guida alle scuderie dei cavalli,  osservazione di fauna e flora locale, pranzo e giochi all’aperto</a:t>
            </a:r>
            <a:endParaRPr lang="it-IT" sz="1400" dirty="0" smtClean="0">
              <a:latin typeface="Comic Sans MS" pitchFamily="66" charset="0"/>
            </a:endParaRPr>
          </a:p>
          <a:p>
            <a:pPr algn="just"/>
            <a:r>
              <a:rPr lang="it-IT" sz="1400" dirty="0" smtClean="0">
                <a:latin typeface="Comic Sans MS" pitchFamily="66" charset="0"/>
              </a:rPr>
              <a:t>-Lezione con vigile  per le strade del nostro paese</a:t>
            </a:r>
          </a:p>
          <a:p>
            <a:pPr algn="just"/>
            <a:r>
              <a:rPr lang="it-IT" sz="1400" dirty="0" smtClean="0">
                <a:latin typeface="Comic Sans MS" pitchFamily="66" charset="0"/>
              </a:rPr>
              <a:t>-Progetto energia con la collaborazione di “SGR metano” </a:t>
            </a:r>
          </a:p>
          <a:p>
            <a:pPr algn="just"/>
            <a:r>
              <a:rPr lang="it-IT" sz="1400" dirty="0" smtClean="0">
                <a:latin typeface="Comic Sans MS" pitchFamily="66" charset="0"/>
              </a:rPr>
              <a:t>-uscita didattica primaverile, nelle vicinanze, con destinazione da decidere</a:t>
            </a:r>
          </a:p>
          <a:p>
            <a:pPr algn="just"/>
            <a:r>
              <a:rPr lang="it-IT" sz="1400" dirty="0" smtClean="0">
                <a:latin typeface="Comic Sans MS" pitchFamily="66" charset="0"/>
              </a:rPr>
              <a:t>-Progetto di continuità con la scuola primaria </a:t>
            </a:r>
            <a:r>
              <a:rPr lang="it-IT" sz="1400" dirty="0" smtClean="0">
                <a:latin typeface="Comic Sans MS" pitchFamily="66" charset="0"/>
              </a:rPr>
              <a:t>con la realizzazione di un progetto matematico e scambio </a:t>
            </a:r>
            <a:r>
              <a:rPr lang="it-IT" sz="1400" dirty="0" smtClean="0">
                <a:latin typeface="Comic Sans MS" pitchFamily="66" charset="0"/>
              </a:rPr>
              <a:t>di doni </a:t>
            </a:r>
          </a:p>
          <a:p>
            <a:pPr algn="just"/>
            <a:endParaRPr lang="it-IT" b="1" i="1" dirty="0" smtClean="0">
              <a:latin typeface="Tempus Sans ITC" pitchFamily="82" charset="0"/>
            </a:endParaRPr>
          </a:p>
          <a:p>
            <a:endParaRPr lang="it-IT" dirty="0" smtClean="0"/>
          </a:p>
          <a:p>
            <a:endParaRPr lang="it-IT" dirty="0" smtClean="0"/>
          </a:p>
          <a:p>
            <a:pPr algn="just"/>
            <a:endParaRPr lang="it-IT" dirty="0" smtClean="0"/>
          </a:p>
          <a:p>
            <a:pPr algn="just"/>
            <a:endParaRPr lang="it-IT" dirty="0" smtClean="0"/>
          </a:p>
        </p:txBody>
      </p:sp>
      <p:sp>
        <p:nvSpPr>
          <p:cNvPr id="4" name="Rettangolo 3"/>
          <p:cNvSpPr/>
          <p:nvPr/>
        </p:nvSpPr>
        <p:spPr>
          <a:xfrm>
            <a:off x="476672" y="5220072"/>
            <a:ext cx="6381328" cy="2677656"/>
          </a:xfrm>
          <a:prstGeom prst="rect">
            <a:avLst/>
          </a:prstGeom>
        </p:spPr>
        <p:txBody>
          <a:bodyPr wrap="square">
            <a:spAutoFit/>
          </a:bodyPr>
          <a:lstStyle/>
          <a:p>
            <a:pPr algn="just"/>
            <a:r>
              <a:rPr lang="it-IT" sz="1400" b="1" dirty="0" smtClean="0">
                <a:latin typeface="Comic Sans MS" pitchFamily="66" charset="0"/>
              </a:rPr>
              <a:t>FESTE</a:t>
            </a:r>
            <a:endParaRPr lang="it-IT" sz="1400" dirty="0" smtClean="0">
              <a:latin typeface="Comic Sans MS" pitchFamily="66" charset="0"/>
            </a:endParaRPr>
          </a:p>
          <a:p>
            <a:pPr algn="just"/>
            <a:r>
              <a:rPr lang="it-IT" sz="1400" dirty="0" smtClean="0">
                <a:latin typeface="Comic Sans MS" pitchFamily="66" charset="0"/>
              </a:rPr>
              <a:t>Le feste sono momenti importanti di apertura agli altri per i bambini, condividere un momento di festa con i propri compagni e talvolta  se sarà di nuovo possibile,con i propri familiari, potrà significare la possibilità di esserci in un contesto di vita allargato al paese.</a:t>
            </a:r>
          </a:p>
          <a:p>
            <a:pPr algn="just"/>
            <a:r>
              <a:rPr lang="it-IT" sz="1400" i="1" dirty="0" smtClean="0">
                <a:latin typeface="Comic Sans MS" pitchFamily="66" charset="0"/>
              </a:rPr>
              <a:t>-Festa </a:t>
            </a:r>
            <a:r>
              <a:rPr lang="it-IT" sz="1400" i="1" dirty="0" smtClean="0">
                <a:latin typeface="Comic Sans MS" pitchFamily="66" charset="0"/>
              </a:rPr>
              <a:t>dell’accoglienza</a:t>
            </a:r>
          </a:p>
          <a:p>
            <a:pPr algn="just"/>
            <a:r>
              <a:rPr lang="it-IT" sz="1400" i="1" dirty="0" smtClean="0">
                <a:latin typeface="Comic Sans MS" pitchFamily="66" charset="0"/>
              </a:rPr>
              <a:t>-Festa dei nonni</a:t>
            </a:r>
          </a:p>
          <a:p>
            <a:pPr algn="just"/>
            <a:r>
              <a:rPr lang="it-IT" sz="1400" i="1" dirty="0" smtClean="0">
                <a:latin typeface="Comic Sans MS" pitchFamily="66" charset="0"/>
              </a:rPr>
              <a:t>Mercatino di Natale</a:t>
            </a:r>
            <a:endParaRPr lang="it-IT" sz="1400" i="1" dirty="0" smtClean="0">
              <a:latin typeface="Comic Sans MS" pitchFamily="66" charset="0"/>
            </a:endParaRPr>
          </a:p>
          <a:p>
            <a:pPr algn="just"/>
            <a:r>
              <a:rPr lang="it-IT" sz="1400" i="1" dirty="0" smtClean="0">
                <a:latin typeface="Comic Sans MS" pitchFamily="66" charset="0"/>
              </a:rPr>
              <a:t>-Recita di Natale</a:t>
            </a:r>
          </a:p>
          <a:p>
            <a:pPr algn="just"/>
            <a:r>
              <a:rPr lang="it-IT" sz="1400" i="1" dirty="0" smtClean="0">
                <a:latin typeface="Comic Sans MS" pitchFamily="66" charset="0"/>
              </a:rPr>
              <a:t>-Il pranzo di Natale</a:t>
            </a:r>
          </a:p>
          <a:p>
            <a:pPr algn="just"/>
            <a:r>
              <a:rPr lang="it-IT" sz="1400" i="1" dirty="0" smtClean="0">
                <a:latin typeface="Comic Sans MS" pitchFamily="66" charset="0"/>
              </a:rPr>
              <a:t>-La festa di carnevale</a:t>
            </a:r>
          </a:p>
          <a:p>
            <a:pPr algn="just"/>
            <a:r>
              <a:rPr lang="it-IT" sz="1400" i="1" dirty="0" smtClean="0">
                <a:latin typeface="Comic Sans MS" pitchFamily="66" charset="0"/>
              </a:rPr>
              <a:t>-Festa di fine anno</a:t>
            </a:r>
            <a:endParaRPr lang="it-IT" sz="1400" dirty="0" smtClean="0">
              <a:latin typeface="Comic Sans MS" pitchFamily="66" charset="0"/>
            </a:endParaRPr>
          </a:p>
        </p:txBody>
      </p:sp>
      <p:pic>
        <p:nvPicPr>
          <p:cNvPr id="5122" name="Picture 2" descr="Tourer.it - Ponte dei Frati - San Piero in Bagno - BAGNO DI ROMAGNA (FC)"/>
          <p:cNvPicPr>
            <a:picLocks noChangeAspect="1" noChangeArrowheads="1"/>
          </p:cNvPicPr>
          <p:nvPr/>
        </p:nvPicPr>
        <p:blipFill>
          <a:blip r:embed="rId2" cstate="print"/>
          <a:srcRect/>
          <a:stretch>
            <a:fillRect/>
          </a:stretch>
        </p:blipFill>
        <p:spPr bwMode="auto">
          <a:xfrm>
            <a:off x="2780928" y="6516216"/>
            <a:ext cx="2764603" cy="241902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2656" y="0"/>
            <a:ext cx="6525344" cy="8402300"/>
          </a:xfrm>
          <a:prstGeom prst="rect">
            <a:avLst/>
          </a:prstGeom>
        </p:spPr>
        <p:txBody>
          <a:bodyPr wrap="square">
            <a:spAutoFit/>
          </a:bodyPr>
          <a:lstStyle/>
          <a:p>
            <a:pPr lvl="0" algn="ctr" eaLnBrk="0" fontAlgn="base" hangingPunct="0">
              <a:spcBef>
                <a:spcPct val="0"/>
              </a:spcBef>
              <a:spcAft>
                <a:spcPct val="0"/>
              </a:spcAft>
            </a:pPr>
            <a:r>
              <a:rPr lang="it-IT" dirty="0" smtClean="0">
                <a:latin typeface="Comic Sans MS" pitchFamily="66" charset="0"/>
                <a:cs typeface="Arial" pitchFamily="34" charset="0"/>
              </a:rPr>
              <a:t> </a:t>
            </a:r>
          </a:p>
          <a:p>
            <a:pPr lvl="0" algn="ctr" eaLnBrk="0" fontAlgn="base" hangingPunct="0">
              <a:spcBef>
                <a:spcPct val="0"/>
              </a:spcBef>
              <a:spcAft>
                <a:spcPct val="0"/>
              </a:spcAft>
            </a:pPr>
            <a:r>
              <a:rPr lang="it-IT" sz="2400" b="1" dirty="0" smtClean="0">
                <a:ln>
                  <a:solidFill>
                    <a:schemeClr val="tx2"/>
                  </a:solidFill>
                </a:ln>
                <a:solidFill>
                  <a:srgbClr val="6DD9FF"/>
                </a:solidFill>
                <a:latin typeface="Comic Sans MS" pitchFamily="66" charset="0"/>
                <a:cs typeface="Arial" pitchFamily="34" charset="0"/>
              </a:rPr>
              <a:t>METODOLOGIA</a:t>
            </a:r>
          </a:p>
          <a:p>
            <a:pPr lvl="0" algn="ctr" eaLnBrk="0" fontAlgn="base" hangingPunct="0">
              <a:spcBef>
                <a:spcPct val="0"/>
              </a:spcBef>
              <a:spcAft>
                <a:spcPct val="0"/>
              </a:spcAft>
            </a:pPr>
            <a:endParaRPr lang="it-IT" sz="2400" dirty="0" smtClean="0">
              <a:latin typeface="Comic Sans MS" pitchFamily="66" charset="0"/>
              <a:cs typeface="Arial" pitchFamily="34" charset="0"/>
            </a:endParaRPr>
          </a:p>
          <a:p>
            <a:pPr lvl="0" algn="ctr" eaLnBrk="0" fontAlgn="base" hangingPunct="0">
              <a:spcBef>
                <a:spcPct val="0"/>
              </a:spcBef>
              <a:spcAft>
                <a:spcPct val="0"/>
              </a:spcAft>
            </a:pPr>
            <a:endParaRPr lang="it-IT" sz="1400" dirty="0" smtClean="0">
              <a:latin typeface="Comic Sans MS" pitchFamily="66" charset="0"/>
              <a:cs typeface="Arial" pitchFamily="34" charset="0"/>
            </a:endParaRPr>
          </a:p>
          <a:p>
            <a:pPr lvl="0" eaLnBrk="0" fontAlgn="base" hangingPunct="0">
              <a:spcBef>
                <a:spcPct val="0"/>
              </a:spcBef>
              <a:spcAft>
                <a:spcPct val="0"/>
              </a:spcAft>
            </a:pPr>
            <a:r>
              <a:rPr lang="it-IT" sz="1400" dirty="0" smtClean="0">
                <a:latin typeface="Comic Sans MS" pitchFamily="66" charset="0"/>
                <a:cs typeface="Arial" pitchFamily="34" charset="0"/>
              </a:rPr>
              <a:t>Noi insegnanti cercheremo di rendere le attività più ricche e coinvolgenti avvalendoci di strumenti multimediali e tecnologici che rendano i percorsi fruibili a tutti i  nostri bambini per una didattica inclusiva.</a:t>
            </a:r>
          </a:p>
          <a:p>
            <a:pPr algn="just"/>
            <a:r>
              <a:rPr lang="it-IT" sz="1400" dirty="0" smtClean="0">
                <a:latin typeface="Comic Sans MS" pitchFamily="66" charset="0"/>
                <a:cs typeface="Arial" pitchFamily="34" charset="0"/>
              </a:rPr>
              <a:t>Cercheremo di sviluppare nei bambini  la creatività , la mente elastica e fantasiosa, la capacità espressiva , facendogli sperimentare  materiali semplici e diversi come tappi di plastica, tappi di sughero, stuzzicadenti, legnetti, pongo, </a:t>
            </a:r>
            <a:r>
              <a:rPr lang="it-IT" sz="1400" dirty="0" err="1" smtClean="0">
                <a:latin typeface="Comic Sans MS" pitchFamily="66" charset="0"/>
                <a:cs typeface="Arial" pitchFamily="34" charset="0"/>
              </a:rPr>
              <a:t>carta…</a:t>
            </a:r>
            <a:r>
              <a:rPr lang="it-IT" sz="1400" dirty="0" smtClean="0">
                <a:latin typeface="Comic Sans MS" pitchFamily="66" charset="0"/>
                <a:cs typeface="Arial" pitchFamily="34" charset="0"/>
              </a:rPr>
              <a:t> a  piacimento per accompagnarli in un percorso che consenta loro di acquisire gli strumenti per scoprire la realtà attraverso l’agire.</a:t>
            </a:r>
            <a:r>
              <a:rPr lang="it-IT" sz="1400" dirty="0" smtClean="0">
                <a:latin typeface="Comic Sans MS" pitchFamily="66" charset="0"/>
              </a:rPr>
              <a:t> Attraverso la magia della comunicazione orale sapientemente modulata con i toni della voce, le pause e i segnali di comunicazione non verbale, educheremo i nostri bimbi all’ascolto e alla riflessività. Il bambino ascoltatore si apre all’immaginario e, attraverso la narrazione entra nei mondi della fantasia.</a:t>
            </a:r>
          </a:p>
          <a:p>
            <a:pPr algn="just"/>
            <a:r>
              <a:rPr lang="it-IT" sz="1400" dirty="0" smtClean="0">
                <a:latin typeface="Comic Sans MS" pitchFamily="66" charset="0"/>
              </a:rPr>
              <a:t>Ogni qualvolta il tempo ce lo permetterà, effettueremo la didattica all’aperto, esplorando, giocando e prendendo spunto dalla natura con creatività, osservando quanti colori , quante luci, quanta meraviglia i nostri occhi vedono. </a:t>
            </a:r>
          </a:p>
          <a:p>
            <a:pPr algn="just"/>
            <a:r>
              <a:rPr lang="it-IT" sz="1400" dirty="0" smtClean="0">
                <a:latin typeface="Comic Sans MS" pitchFamily="66" charset="0"/>
              </a:rPr>
              <a:t>Attraverso le conversazioni stimoleremo nei bambini la consapevolezza del proprio modo di apprendere, del pensiero critico e individuale.</a:t>
            </a:r>
          </a:p>
          <a:p>
            <a:pPr algn="just"/>
            <a:r>
              <a:rPr lang="it-IT" sz="1400" dirty="0" smtClean="0">
                <a:latin typeface="Comic Sans MS" pitchFamily="66" charset="0"/>
              </a:rPr>
              <a:t> Porremmo attenzione  ai bambini disabili e appartenenti ad altre etnie, promuovendo una consapevole mentalità multiculturale, ponendo attenzione all’organizzazione dei tempi del quotidiano con scelte mirate a vivere con serenità momenti di routine, del gioco e </a:t>
            </a:r>
            <a:r>
              <a:rPr lang="it-IT" sz="1400" dirty="0" smtClean="0">
                <a:latin typeface="Comic Sans MS" pitchFamily="66" charset="0"/>
              </a:rPr>
              <a:t>dell’attività.</a:t>
            </a:r>
          </a:p>
          <a:p>
            <a:pPr algn="just"/>
            <a:r>
              <a:rPr lang="it-IT" sz="1400" dirty="0" smtClean="0">
                <a:latin typeface="Comic Sans MS" pitchFamily="66" charset="0"/>
              </a:rPr>
              <a:t> </a:t>
            </a:r>
            <a:r>
              <a:rPr lang="it-IT" sz="1400" dirty="0" smtClean="0">
                <a:latin typeface="Comic Sans MS" pitchFamily="66" charset="0"/>
              </a:rPr>
              <a:t>La lingua inglese verrà introdotta quotidianamente all’ interno delle </a:t>
            </a:r>
            <a:r>
              <a:rPr lang="it-IT" sz="1400" dirty="0" err="1" smtClean="0">
                <a:latin typeface="Comic Sans MS" pitchFamily="66" charset="0"/>
              </a:rPr>
              <a:t>routines</a:t>
            </a:r>
            <a:r>
              <a:rPr lang="it-IT" sz="1400" dirty="0" smtClean="0">
                <a:latin typeface="Comic Sans MS" pitchFamily="66" charset="0"/>
              </a:rPr>
              <a:t> ed attività didattiche, all’interno dei giochi e del pranzo, come parte integrante della lingua italiana, in modo da diventare naturale ascoltare, imparare e ripetere termini inglesi. Approfondiremo con giochi , canzoni e filastrocche mimate in lingua inglese.</a:t>
            </a:r>
            <a:endParaRPr lang="it-IT" sz="1400" dirty="0" smtClean="0">
              <a:latin typeface="Comic Sans MS" pitchFamily="66" charset="0"/>
            </a:endParaRPr>
          </a:p>
          <a:p>
            <a:pPr algn="just"/>
            <a:endParaRPr lang="it-IT" sz="1400" dirty="0" smtClean="0">
              <a:latin typeface="Book Antiqua" pitchFamily="18" charset="0"/>
            </a:endParaRPr>
          </a:p>
          <a:p>
            <a:pPr algn="just"/>
            <a:endParaRPr lang="it-IT" dirty="0" smtClean="0"/>
          </a:p>
          <a:p>
            <a:pPr lvl="0" eaLnBrk="0" fontAlgn="base" hangingPunct="0">
              <a:spcBef>
                <a:spcPct val="0"/>
              </a:spcBef>
              <a:spcAft>
                <a:spcPct val="0"/>
              </a:spcAft>
            </a:pPr>
            <a:endParaRPr lang="it-IT" dirty="0" smtClean="0">
              <a:latin typeface="Tempus Sans ITC" pitchFamily="82" charset="0"/>
            </a:endParaRPr>
          </a:p>
          <a:p>
            <a:pPr lvl="0" eaLnBrk="0" fontAlgn="base" hangingPunct="0">
              <a:spcBef>
                <a:spcPct val="0"/>
              </a:spcBef>
              <a:spcAft>
                <a:spcPct val="0"/>
              </a:spcAft>
            </a:pPr>
            <a:endParaRPr lang="it-IT" dirty="0" smtClean="0">
              <a:latin typeface="Arial" pitchFamily="34" charset="0"/>
              <a:cs typeface="Arial" pitchFamily="34" charset="0"/>
            </a:endParaRPr>
          </a:p>
        </p:txBody>
      </p:sp>
      <p:sp>
        <p:nvSpPr>
          <p:cNvPr id="5" name="Segnaposto numero diapositiva 4"/>
          <p:cNvSpPr>
            <a:spLocks noGrp="1"/>
          </p:cNvSpPr>
          <p:nvPr>
            <p:ph type="sldNum" sz="quarter" idx="12"/>
          </p:nvPr>
        </p:nvSpPr>
        <p:spPr>
          <a:xfrm>
            <a:off x="5013176" y="8657167"/>
            <a:ext cx="1600200" cy="486833"/>
          </a:xfrm>
        </p:spPr>
        <p:txBody>
          <a:bodyPr/>
          <a:lstStyle/>
          <a:p>
            <a:r>
              <a:rPr lang="it-IT" sz="1800" b="1" dirty="0" smtClean="0">
                <a:solidFill>
                  <a:srgbClr val="0070C0"/>
                </a:solidFill>
                <a:latin typeface="Tempus Sans ITC" pitchFamily="82" charset="0"/>
              </a:rPr>
              <a:t>24</a:t>
            </a:r>
            <a:endParaRPr lang="it-IT" sz="1800" b="1" dirty="0">
              <a:solidFill>
                <a:srgbClr val="0070C0"/>
              </a:solidFill>
              <a:latin typeface="Tempus Sans ITC" pitchFamily="8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76672" y="4499992"/>
            <a:ext cx="6223972" cy="5251741"/>
          </a:xfrm>
          <a:prstGeom prst="rect">
            <a:avLst/>
          </a:prstGeom>
          <a:noFill/>
        </p:spPr>
        <p:txBody>
          <a:bodyPr wrap="square" lIns="80311" tIns="40155" rIns="80311" bIns="40155">
            <a:spAutoFit/>
          </a:bodyPr>
          <a:lstStyle/>
          <a:p>
            <a:pPr algn="ctr" fontAlgn="base">
              <a:spcBef>
                <a:spcPct val="0"/>
              </a:spcBef>
              <a:spcAft>
                <a:spcPct val="0"/>
              </a:spcAft>
            </a:pPr>
            <a:endParaRPr lang="it-IT" sz="1400" dirty="0" smtClean="0">
              <a:ln w="17780" cmpd="sng">
                <a:solidFill>
                  <a:schemeClr val="tx1"/>
                </a:solidFill>
                <a:prstDash val="solid"/>
                <a:miter lim="800000"/>
              </a:ln>
              <a:latin typeface="Comic Sans MS" pitchFamily="66" charset="0"/>
              <a:ea typeface="Calibri" pitchFamily="34" charset="0"/>
              <a:cs typeface="Arial" pitchFamily="34" charset="0"/>
            </a:endParaRPr>
          </a:p>
          <a:p>
            <a:pPr algn="ctr" fontAlgn="base">
              <a:spcBef>
                <a:spcPct val="0"/>
              </a:spcBef>
              <a:spcAft>
                <a:spcPct val="0"/>
              </a:spcAft>
            </a:pPr>
            <a:endParaRPr lang="it-IT" sz="1400" dirty="0" smtClean="0">
              <a:ln w="17780" cmpd="sng">
                <a:solidFill>
                  <a:schemeClr val="tx1"/>
                </a:solidFill>
                <a:prstDash val="solid"/>
                <a:miter lim="800000"/>
              </a:ln>
              <a:latin typeface="Comic Sans MS" pitchFamily="66" charset="0"/>
              <a:ea typeface="Calibri" pitchFamily="34" charset="0"/>
              <a:cs typeface="Arial" pitchFamily="34" charset="0"/>
            </a:endParaRPr>
          </a:p>
          <a:p>
            <a:pPr fontAlgn="base">
              <a:spcBef>
                <a:spcPct val="0"/>
              </a:spcBef>
              <a:spcAft>
                <a:spcPct val="0"/>
              </a:spcAft>
            </a:pPr>
            <a:r>
              <a:rPr lang="it-IT" sz="1400" i="1" dirty="0" smtClean="0">
                <a:latin typeface="Comic Sans MS" pitchFamily="66" charset="0"/>
              </a:rPr>
              <a:t>Per rendere partecipi le famiglie delle esperienze vissute , per dare valore a ciò che si fa con i bambini, per i passi di crescita effettuati, esplicitando con il racconto dell’ insegnante e la verbalizzazione dei bambini i momenti più belli che accadono nel </a:t>
            </a:r>
            <a:r>
              <a:rPr lang="it-IT" sz="1400" i="1" dirty="0" err="1" smtClean="0">
                <a:latin typeface="Comic Sans MS" pitchFamily="66" charset="0"/>
              </a:rPr>
              <a:t>quotidiano…</a:t>
            </a:r>
            <a:endParaRPr lang="it-IT" sz="1400" i="1" dirty="0" smtClean="0">
              <a:latin typeface="Comic Sans MS" pitchFamily="66" charset="0"/>
            </a:endParaRPr>
          </a:p>
          <a:p>
            <a:pPr fontAlgn="base">
              <a:spcBef>
                <a:spcPct val="0"/>
              </a:spcBef>
              <a:spcAft>
                <a:spcPct val="0"/>
              </a:spcAft>
            </a:pPr>
            <a:endParaRPr lang="it-IT" sz="1400" i="1" dirty="0" smtClean="0">
              <a:latin typeface="Comic Sans MS" pitchFamily="66" charset="0"/>
            </a:endParaRPr>
          </a:p>
          <a:p>
            <a:pPr fontAlgn="base">
              <a:spcBef>
                <a:spcPct val="0"/>
              </a:spcBef>
              <a:spcAft>
                <a:spcPct val="0"/>
              </a:spcAft>
            </a:pPr>
            <a:r>
              <a:rPr lang="it-IT" sz="1400" b="1" i="1" dirty="0" smtClean="0">
                <a:latin typeface="Comic Sans MS" pitchFamily="66" charset="0"/>
              </a:rPr>
              <a:t>Per la scuola:</a:t>
            </a:r>
          </a:p>
          <a:p>
            <a:pPr algn="just" fontAlgn="base">
              <a:spcBef>
                <a:spcPct val="0"/>
              </a:spcBef>
              <a:spcAft>
                <a:spcPct val="0"/>
              </a:spcAft>
              <a:buFont typeface="Wingdings" pitchFamily="2" charset="2"/>
              <a:buChar char="v"/>
            </a:pPr>
            <a:r>
              <a:rPr lang="it-IT" sz="1400" dirty="0" smtClean="0">
                <a:latin typeface="Comic Sans MS" pitchFamily="66" charset="0"/>
              </a:rPr>
              <a:t>Cartelloni che illustrano i momenti salienti delle attività.</a:t>
            </a:r>
          </a:p>
          <a:p>
            <a:pPr algn="just" fontAlgn="base">
              <a:spcBef>
                <a:spcPct val="0"/>
              </a:spcBef>
              <a:spcAft>
                <a:spcPct val="0"/>
              </a:spcAft>
              <a:buFont typeface="Wingdings" pitchFamily="2" charset="2"/>
              <a:buChar char="v"/>
            </a:pPr>
            <a:r>
              <a:rPr lang="it-IT" sz="1400" dirty="0" smtClean="0">
                <a:latin typeface="Comic Sans MS" pitchFamily="66" charset="0"/>
              </a:rPr>
              <a:t>Foto individuali e di gruppo.</a:t>
            </a:r>
          </a:p>
          <a:p>
            <a:pPr algn="just" fontAlgn="base">
              <a:spcBef>
                <a:spcPct val="0"/>
              </a:spcBef>
              <a:spcAft>
                <a:spcPct val="0"/>
              </a:spcAft>
              <a:buFont typeface="Wingdings" pitchFamily="2" charset="2"/>
              <a:buChar char="v"/>
            </a:pPr>
            <a:r>
              <a:rPr lang="it-IT" sz="1400" dirty="0" smtClean="0">
                <a:latin typeface="Comic Sans MS" pitchFamily="66" charset="0"/>
              </a:rPr>
              <a:t>Cd con foto, video  e spiegazioni dei processi che caratterizzano un’esperienza</a:t>
            </a:r>
          </a:p>
          <a:p>
            <a:pPr algn="just" fontAlgn="base">
              <a:spcBef>
                <a:spcPct val="0"/>
              </a:spcBef>
              <a:spcAft>
                <a:spcPct val="0"/>
              </a:spcAft>
              <a:buFont typeface="Wingdings" pitchFamily="2" charset="2"/>
              <a:buChar char="v"/>
            </a:pPr>
            <a:r>
              <a:rPr lang="it-IT" sz="1400" dirty="0" smtClean="0">
                <a:latin typeface="Comic Sans MS" pitchFamily="66" charset="0"/>
              </a:rPr>
              <a:t>Diario giornaliero delle attività.</a:t>
            </a:r>
          </a:p>
          <a:p>
            <a:pPr algn="just" fontAlgn="base">
              <a:spcBef>
                <a:spcPct val="0"/>
              </a:spcBef>
              <a:spcAft>
                <a:spcPct val="0"/>
              </a:spcAft>
              <a:buFont typeface="Wingdings" pitchFamily="2" charset="2"/>
              <a:buChar char="v"/>
            </a:pPr>
            <a:r>
              <a:rPr lang="it-IT" sz="1400" dirty="0" smtClean="0">
                <a:latin typeface="Comic Sans MS" pitchFamily="66" charset="0"/>
              </a:rPr>
              <a:t>Verbali di tutti gli incontri.</a:t>
            </a:r>
          </a:p>
          <a:p>
            <a:pPr algn="just" fontAlgn="base">
              <a:spcBef>
                <a:spcPct val="0"/>
              </a:spcBef>
              <a:spcAft>
                <a:spcPct val="0"/>
              </a:spcAft>
            </a:pPr>
            <a:endParaRPr lang="it-IT" sz="1400" dirty="0" smtClean="0">
              <a:latin typeface="Comic Sans MS" pitchFamily="66" charset="0"/>
            </a:endParaRPr>
          </a:p>
          <a:p>
            <a:pPr algn="just" fontAlgn="base">
              <a:spcBef>
                <a:spcPct val="0"/>
              </a:spcBef>
              <a:spcAft>
                <a:spcPct val="0"/>
              </a:spcAft>
            </a:pPr>
            <a:r>
              <a:rPr lang="it-IT" sz="1400" b="1" i="1" dirty="0" smtClean="0">
                <a:latin typeface="Comic Sans MS" pitchFamily="66" charset="0"/>
              </a:rPr>
              <a:t>Per il bambino:</a:t>
            </a:r>
          </a:p>
          <a:p>
            <a:pPr algn="just" fontAlgn="base">
              <a:spcBef>
                <a:spcPct val="0"/>
              </a:spcBef>
              <a:spcAft>
                <a:spcPct val="0"/>
              </a:spcAft>
              <a:buFont typeface="Wingdings" pitchFamily="2" charset="2"/>
              <a:buChar char="v"/>
            </a:pPr>
            <a:r>
              <a:rPr lang="it-IT" sz="1400" dirty="0" err="1" smtClean="0">
                <a:latin typeface="Comic Sans MS" pitchFamily="66" charset="0"/>
              </a:rPr>
              <a:t>Quadernone</a:t>
            </a:r>
            <a:r>
              <a:rPr lang="it-IT" sz="1400" dirty="0" smtClean="0">
                <a:latin typeface="Comic Sans MS" pitchFamily="66" charset="0"/>
              </a:rPr>
              <a:t> personale costituito da foto e produzioni grafiche individuali accompagnate dalle verbalizzazioni dei significati e degli stati interiori espressi dal bambino.</a:t>
            </a:r>
          </a:p>
          <a:p>
            <a:pPr algn="just" fontAlgn="base">
              <a:spcBef>
                <a:spcPct val="0"/>
              </a:spcBef>
              <a:spcAft>
                <a:spcPct val="0"/>
              </a:spcAft>
              <a:buFont typeface="Wingdings" pitchFamily="2" charset="2"/>
              <a:buChar char="v"/>
            </a:pPr>
            <a:r>
              <a:rPr lang="it-IT" sz="1400" dirty="0" smtClean="0">
                <a:latin typeface="Comic Sans MS" pitchFamily="66" charset="0"/>
              </a:rPr>
              <a:t>Dvd con foto personali e musiche</a:t>
            </a:r>
            <a:r>
              <a:rPr lang="it-IT" sz="1400" dirty="0" smtClean="0">
                <a:latin typeface="Book Antiqua" pitchFamily="18" charset="0"/>
              </a:rPr>
              <a:t>.</a:t>
            </a:r>
          </a:p>
          <a:p>
            <a:pPr fontAlgn="base">
              <a:spcBef>
                <a:spcPct val="0"/>
              </a:spcBef>
              <a:spcAft>
                <a:spcPct val="0"/>
              </a:spcAft>
            </a:pPr>
            <a:endParaRPr lang="it-IT" sz="2800" i="1" dirty="0" smtClean="0">
              <a:ln w="17780" cmpd="sng">
                <a:solidFill>
                  <a:schemeClr val="tx1"/>
                </a:solidFill>
                <a:prstDash val="solid"/>
                <a:miter lim="800000"/>
              </a:ln>
              <a:latin typeface="Poor Richard" pitchFamily="18" charset="0"/>
              <a:cs typeface="Arial" pitchFamily="34" charset="0"/>
            </a:endParaRPr>
          </a:p>
          <a:p>
            <a:pPr fontAlgn="base">
              <a:spcBef>
                <a:spcPct val="0"/>
              </a:spcBef>
              <a:spcAft>
                <a:spcPct val="0"/>
              </a:spcAft>
            </a:pPr>
            <a:endParaRPr lang="it-IT" sz="2800" dirty="0">
              <a:ln w="17780" cmpd="sng">
                <a:solidFill>
                  <a:schemeClr val="tx1"/>
                </a:solidFill>
                <a:prstDash val="solid"/>
                <a:miter lim="800000"/>
              </a:ln>
            </a:endParaRPr>
          </a:p>
        </p:txBody>
      </p:sp>
      <p:sp>
        <p:nvSpPr>
          <p:cNvPr id="6"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5</a:t>
            </a:r>
            <a:r>
              <a:rPr lang="it-IT" sz="1800" b="1" dirty="0" smtClean="0">
                <a:solidFill>
                  <a:srgbClr val="0070C0"/>
                </a:solidFill>
              </a:rPr>
              <a:t>3</a:t>
            </a:r>
            <a:endParaRPr lang="it-IT" sz="1800" b="1" dirty="0">
              <a:solidFill>
                <a:srgbClr val="0070C0"/>
              </a:solidFill>
            </a:endParaRPr>
          </a:p>
        </p:txBody>
      </p:sp>
      <p:sp>
        <p:nvSpPr>
          <p:cNvPr id="9" name="CasellaDiTesto 8"/>
          <p:cNvSpPr txBox="1"/>
          <p:nvPr/>
        </p:nvSpPr>
        <p:spPr>
          <a:xfrm>
            <a:off x="1844824" y="4139952"/>
            <a:ext cx="3357586" cy="830997"/>
          </a:xfrm>
          <a:prstGeom prst="rect">
            <a:avLst/>
          </a:prstGeom>
          <a:noFill/>
        </p:spPr>
        <p:txBody>
          <a:bodyPr wrap="square" rtlCol="0">
            <a:spAutoFit/>
          </a:bodyPr>
          <a:lstStyle/>
          <a:p>
            <a:r>
              <a:rPr lang="it-IT" sz="2400" b="1" dirty="0" smtClean="0">
                <a:ln>
                  <a:solidFill>
                    <a:schemeClr val="tx1"/>
                  </a:solidFill>
                </a:ln>
                <a:latin typeface="Tempus Sans ITC" pitchFamily="82" charset="0"/>
              </a:rPr>
              <a:t>   </a:t>
            </a:r>
            <a:r>
              <a:rPr lang="it-IT" sz="2400" b="1" dirty="0" smtClean="0">
                <a:ln>
                  <a:solidFill>
                    <a:schemeClr val="tx2"/>
                  </a:solidFill>
                </a:ln>
                <a:solidFill>
                  <a:srgbClr val="6DD9FF"/>
                </a:solidFill>
                <a:latin typeface="Comic Sans MS" pitchFamily="66" charset="0"/>
              </a:rPr>
              <a:t>DOCUMENTAZIONE</a:t>
            </a:r>
            <a:endParaRPr lang="it-IT" sz="2400" b="1" dirty="0">
              <a:ln>
                <a:solidFill>
                  <a:schemeClr val="tx2"/>
                </a:solidFill>
              </a:ln>
              <a:solidFill>
                <a:srgbClr val="6DD9FF"/>
              </a:solidFill>
              <a:latin typeface="Comic Sans MS" pitchFamily="66" charset="0"/>
            </a:endParaRPr>
          </a:p>
        </p:txBody>
      </p:sp>
      <p:sp>
        <p:nvSpPr>
          <p:cNvPr id="10" name="CasellaDiTesto 9"/>
          <p:cNvSpPr txBox="1"/>
          <p:nvPr/>
        </p:nvSpPr>
        <p:spPr>
          <a:xfrm>
            <a:off x="2204864" y="0"/>
            <a:ext cx="2786082" cy="830997"/>
          </a:xfrm>
          <a:prstGeom prst="rect">
            <a:avLst/>
          </a:prstGeom>
          <a:noFill/>
        </p:spPr>
        <p:txBody>
          <a:bodyPr wrap="square" rtlCol="0">
            <a:spAutoFit/>
          </a:bodyPr>
          <a:lstStyle/>
          <a:p>
            <a:pPr algn="ctr"/>
            <a:r>
              <a:rPr lang="it-IT" sz="2400" b="1" dirty="0" smtClean="0">
                <a:ln>
                  <a:solidFill>
                    <a:schemeClr val="tx2"/>
                  </a:solidFill>
                </a:ln>
                <a:solidFill>
                  <a:srgbClr val="6DD9FF"/>
                </a:solidFill>
                <a:latin typeface="Comic Sans MS" pitchFamily="66" charset="0"/>
              </a:rPr>
              <a:t>OSSERVAZIONE</a:t>
            </a:r>
          </a:p>
          <a:p>
            <a:pPr algn="ctr"/>
            <a:endParaRPr lang="it-IT" sz="2400" b="1" dirty="0">
              <a:ln>
                <a:solidFill>
                  <a:schemeClr val="tx2"/>
                </a:solidFill>
              </a:ln>
              <a:solidFill>
                <a:srgbClr val="6DD9FF"/>
              </a:solidFill>
              <a:latin typeface="Book Antiqua" pitchFamily="18" charset="0"/>
            </a:endParaRPr>
          </a:p>
        </p:txBody>
      </p:sp>
      <p:sp>
        <p:nvSpPr>
          <p:cNvPr id="11" name="Rettangolo 10"/>
          <p:cNvSpPr/>
          <p:nvPr/>
        </p:nvSpPr>
        <p:spPr>
          <a:xfrm>
            <a:off x="476672" y="467544"/>
            <a:ext cx="6192688" cy="3970318"/>
          </a:xfrm>
          <a:prstGeom prst="rect">
            <a:avLst/>
          </a:prstGeom>
        </p:spPr>
        <p:txBody>
          <a:bodyPr wrap="square">
            <a:spAutoFit/>
          </a:bodyPr>
          <a:lstStyle/>
          <a:p>
            <a:pPr algn="just"/>
            <a:r>
              <a:rPr lang="it-IT" sz="1400" dirty="0" smtClean="0">
                <a:latin typeface="Comic Sans MS" pitchFamily="66" charset="0"/>
              </a:rPr>
              <a:t>Nella nostra scuola le attività di osservazione, occasionale e sistematica dei bambini, non va intesa in termini classificatori e giudicanti, ma va collocata in una prospettiva di un’adeguata interpretazione e descrizione dei comportamenti e, dei livelli di maturazione di ogni bambino.</a:t>
            </a:r>
          </a:p>
          <a:p>
            <a:pPr algn="just"/>
            <a:r>
              <a:rPr lang="it-IT" sz="1400" dirty="0" smtClean="0">
                <a:latin typeface="Comic Sans MS" pitchFamily="66" charset="0"/>
              </a:rPr>
              <a:t>Noi insegnanti, dobbiamo guardare i bambini  con gli occhi del cuore e con questo tipo di sguardo il maestro incontrerà il bambino e sarà un incontro ricco, nuovo, speciale.</a:t>
            </a:r>
          </a:p>
          <a:p>
            <a:pPr algn="just"/>
            <a:r>
              <a:rPr lang="it-IT" sz="1400" dirty="0" smtClean="0">
                <a:latin typeface="Comic Sans MS" pitchFamily="66" charset="0"/>
              </a:rPr>
              <a:t> Osserveremo gruppi di 4- 5 bambini, all’interno del gruppo sezione, nello svolgimento delle varie attività;</a:t>
            </a:r>
          </a:p>
          <a:p>
            <a:pPr algn="just">
              <a:buFont typeface="Wingdings" pitchFamily="2" charset="2"/>
              <a:buChar char="ü"/>
            </a:pPr>
            <a:r>
              <a:rPr lang="it-IT" sz="1400" dirty="0" smtClean="0">
                <a:latin typeface="Comic Sans MS" pitchFamily="66" charset="0"/>
              </a:rPr>
              <a:t>Osserveremo anche le dinamiche che si sviluppano durante il gioco;</a:t>
            </a:r>
          </a:p>
          <a:p>
            <a:pPr algn="just">
              <a:buFont typeface="Wingdings" pitchFamily="2" charset="2"/>
              <a:buChar char="ü"/>
            </a:pPr>
            <a:r>
              <a:rPr lang="it-IT" sz="1400" dirty="0" smtClean="0">
                <a:latin typeface="Comic Sans MS" pitchFamily="66" charset="0"/>
              </a:rPr>
              <a:t>Osserveremo la collaborazione e la partecipazione alle attività proposte</a:t>
            </a:r>
          </a:p>
          <a:p>
            <a:pPr algn="just">
              <a:buFont typeface="Wingdings" pitchFamily="2" charset="2"/>
              <a:buChar char="ü"/>
            </a:pPr>
            <a:r>
              <a:rPr lang="it-IT" sz="1400" dirty="0" smtClean="0">
                <a:latin typeface="Comic Sans MS" pitchFamily="66" charset="0"/>
              </a:rPr>
              <a:t>Le abilità narrative sulle esperienze vissute</a:t>
            </a:r>
          </a:p>
          <a:p>
            <a:pPr algn="just">
              <a:buFont typeface="Wingdings" pitchFamily="2" charset="2"/>
              <a:buChar char="ü"/>
            </a:pPr>
            <a:r>
              <a:rPr lang="it-IT" sz="1400" dirty="0" smtClean="0">
                <a:latin typeface="Comic Sans MS" pitchFamily="66" charset="0"/>
              </a:rPr>
              <a:t>Porremo attenzione all’ascolto del linguaggio del bambino  per vedere se acquisisce nuovi vocaboli  e migliora il suo lessico</a:t>
            </a:r>
          </a:p>
          <a:p>
            <a:pPr algn="just">
              <a:buFont typeface="Wingdings" pitchFamily="2" charset="2"/>
              <a:buChar char="ü"/>
            </a:pPr>
            <a:r>
              <a:rPr lang="it-IT" sz="1400" dirty="0" smtClean="0">
                <a:latin typeface="Comic Sans MS" pitchFamily="66" charset="0"/>
              </a:rPr>
              <a:t> Ascolteremo le riflessioni bambini;</a:t>
            </a:r>
          </a:p>
          <a:p>
            <a:pPr algn="just">
              <a:buFont typeface="Wingdings" pitchFamily="2" charset="2"/>
              <a:buChar char="ü"/>
            </a:pPr>
            <a:r>
              <a:rPr lang="it-IT" sz="1400" dirty="0" smtClean="0">
                <a:latin typeface="Comic Sans MS" pitchFamily="66" charset="0"/>
              </a:rPr>
              <a:t> Compileremo un  diario personale dei dell’ insegnante su cui annoteremo i comportamenti, le difficoltà e i progressi di ogni bambino.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8137" y="6876256"/>
            <a:ext cx="7436137" cy="2450974"/>
          </a:xfrm>
          <a:prstGeom prst="rect">
            <a:avLst/>
          </a:prstGeom>
        </p:spPr>
        <p:txBody>
          <a:bodyPr wrap="square" lIns="80311" tIns="40155" rIns="80311" bIns="40155" numCol="2">
            <a:spAutoFit/>
          </a:bodyPr>
          <a:lstStyle/>
          <a:p>
            <a:pPr eaLnBrk="0" fontAlgn="base" hangingPunct="0">
              <a:spcBef>
                <a:spcPct val="0"/>
              </a:spcBef>
              <a:spcAft>
                <a:spcPct val="0"/>
              </a:spcAft>
              <a:tabLst>
                <a:tab pos="200779" algn="l"/>
              </a:tabLst>
            </a:pPr>
            <a:r>
              <a:rPr lang="it-IT" sz="1400" dirty="0" smtClean="0">
                <a:latin typeface="Tempus Sans ITC" pitchFamily="82" charset="0"/>
              </a:rPr>
              <a:t>                                </a:t>
            </a:r>
            <a:r>
              <a:rPr lang="it-IT" sz="1400" dirty="0" smtClean="0">
                <a:latin typeface="Tempus Sans ITC" pitchFamily="82" charset="0"/>
              </a:rPr>
              <a:t>     </a:t>
            </a:r>
            <a:r>
              <a:rPr lang="it-IT" sz="1400" dirty="0" smtClean="0">
                <a:latin typeface="Comic Sans MS" pitchFamily="66" charset="0"/>
              </a:rPr>
              <a:t>Le </a:t>
            </a:r>
            <a:r>
              <a:rPr lang="it-IT" sz="1400" dirty="0" smtClean="0">
                <a:latin typeface="Comic Sans MS" pitchFamily="66" charset="0"/>
              </a:rPr>
              <a:t>insegnanti                         </a:t>
            </a:r>
          </a:p>
          <a:p>
            <a:pPr eaLnBrk="0" fontAlgn="base" hangingPunct="0">
              <a:spcBef>
                <a:spcPct val="0"/>
              </a:spcBef>
              <a:spcAft>
                <a:spcPct val="0"/>
              </a:spcAft>
              <a:tabLst>
                <a:tab pos="200779" algn="l"/>
              </a:tabLst>
            </a:pPr>
            <a:endParaRPr lang="it-IT" sz="1400" dirty="0" smtClean="0">
              <a:latin typeface="Comic Sans MS" pitchFamily="66" charset="0"/>
            </a:endParaRPr>
          </a:p>
          <a:p>
            <a:pPr eaLnBrk="0" fontAlgn="base" hangingPunct="0">
              <a:spcBef>
                <a:spcPct val="0"/>
              </a:spcBef>
              <a:spcAft>
                <a:spcPct val="0"/>
              </a:spcAft>
              <a:tabLst>
                <a:tab pos="200779" algn="l"/>
              </a:tabLst>
            </a:pPr>
            <a:r>
              <a:rPr lang="it-IT" sz="1400" dirty="0" smtClean="0">
                <a:latin typeface="Comic Sans MS" pitchFamily="66" charset="0"/>
              </a:rPr>
              <a:t>                               Daniela </a:t>
            </a:r>
            <a:r>
              <a:rPr lang="it-IT" sz="1400" dirty="0" err="1" smtClean="0">
                <a:latin typeface="Comic Sans MS" pitchFamily="66" charset="0"/>
              </a:rPr>
              <a:t>Branchetti</a:t>
            </a:r>
            <a:r>
              <a:rPr lang="it-IT" sz="1400" dirty="0" smtClean="0">
                <a:latin typeface="Comic Sans MS" pitchFamily="66" charset="0"/>
              </a:rPr>
              <a:t>                   </a:t>
            </a:r>
          </a:p>
          <a:p>
            <a:pPr eaLnBrk="0" fontAlgn="base" hangingPunct="0">
              <a:spcBef>
                <a:spcPct val="0"/>
              </a:spcBef>
              <a:spcAft>
                <a:spcPct val="0"/>
              </a:spcAft>
              <a:tabLst>
                <a:tab pos="200779" algn="l"/>
              </a:tabLst>
            </a:pPr>
            <a:r>
              <a:rPr lang="it-IT" sz="1400" dirty="0" smtClean="0">
                <a:latin typeface="Comic Sans MS" pitchFamily="66" charset="0"/>
              </a:rPr>
              <a:t>                               Michela </a:t>
            </a:r>
            <a:r>
              <a:rPr lang="it-IT" sz="1400" dirty="0" err="1" smtClean="0">
                <a:latin typeface="Comic Sans MS" pitchFamily="66" charset="0"/>
              </a:rPr>
              <a:t>Goisis</a:t>
            </a:r>
            <a:endParaRPr lang="it-IT" sz="1400" dirty="0" smtClean="0">
              <a:latin typeface="Comic Sans MS" pitchFamily="66" charset="0"/>
            </a:endParaRPr>
          </a:p>
          <a:p>
            <a:pPr eaLnBrk="0" fontAlgn="base" hangingPunct="0">
              <a:spcBef>
                <a:spcPct val="0"/>
              </a:spcBef>
              <a:spcAft>
                <a:spcPct val="0"/>
              </a:spcAft>
              <a:tabLst>
                <a:tab pos="200779" algn="l"/>
              </a:tabLst>
            </a:pPr>
            <a:r>
              <a:rPr lang="it-IT" sz="1400" dirty="0" smtClean="0">
                <a:latin typeface="Comic Sans MS" pitchFamily="66" charset="0"/>
              </a:rPr>
              <a:t>                               Debora Bussi</a:t>
            </a:r>
          </a:p>
          <a:p>
            <a:pPr eaLnBrk="0" fontAlgn="base" hangingPunct="0">
              <a:spcBef>
                <a:spcPct val="0"/>
              </a:spcBef>
              <a:spcAft>
                <a:spcPct val="0"/>
              </a:spcAft>
              <a:tabLst>
                <a:tab pos="200779" algn="l"/>
              </a:tabLst>
            </a:pPr>
            <a:r>
              <a:rPr lang="it-IT" sz="1400" dirty="0" smtClean="0">
                <a:latin typeface="Comic Sans MS" pitchFamily="66" charset="0"/>
              </a:rPr>
              <a:t>                                Educatrice </a:t>
            </a:r>
          </a:p>
          <a:p>
            <a:pPr eaLnBrk="0" fontAlgn="base" hangingPunct="0">
              <a:spcBef>
                <a:spcPct val="0"/>
              </a:spcBef>
              <a:spcAft>
                <a:spcPct val="0"/>
              </a:spcAft>
              <a:tabLst>
                <a:tab pos="200779" algn="l"/>
              </a:tabLst>
            </a:pPr>
            <a:r>
              <a:rPr lang="it-IT" sz="1400" dirty="0" smtClean="0">
                <a:latin typeface="Comic Sans MS" pitchFamily="66" charset="0"/>
              </a:rPr>
              <a:t>                               Laura </a:t>
            </a:r>
            <a:r>
              <a:rPr lang="it-IT" sz="1400" dirty="0" err="1" smtClean="0">
                <a:latin typeface="Comic Sans MS" pitchFamily="66" charset="0"/>
              </a:rPr>
              <a:t>Barchi</a:t>
            </a:r>
            <a:endParaRPr lang="it-IT" sz="1400" dirty="0" smtClean="0">
              <a:latin typeface="Comic Sans MS" pitchFamily="66" charset="0"/>
            </a:endParaRPr>
          </a:p>
          <a:p>
            <a:pPr eaLnBrk="0" fontAlgn="base" hangingPunct="0">
              <a:spcBef>
                <a:spcPct val="0"/>
              </a:spcBef>
              <a:spcAft>
                <a:spcPct val="0"/>
              </a:spcAft>
              <a:tabLst>
                <a:tab pos="200779" algn="l"/>
              </a:tabLst>
            </a:pPr>
            <a:r>
              <a:rPr lang="it-IT" sz="1400" dirty="0" smtClean="0">
                <a:latin typeface="Comic Sans MS" pitchFamily="66" charset="0"/>
              </a:rPr>
              <a:t>                               </a:t>
            </a:r>
          </a:p>
          <a:p>
            <a:pPr eaLnBrk="0" fontAlgn="base" hangingPunct="0">
              <a:spcBef>
                <a:spcPct val="0"/>
              </a:spcBef>
              <a:spcAft>
                <a:spcPct val="0"/>
              </a:spcAft>
              <a:tabLst>
                <a:tab pos="200779" algn="l"/>
              </a:tabLst>
            </a:pPr>
            <a:endParaRPr lang="it-IT" sz="1400" dirty="0" smtClean="0">
              <a:latin typeface="Comic Sans MS" pitchFamily="66" charset="0"/>
            </a:endParaRPr>
          </a:p>
          <a:p>
            <a:pPr eaLnBrk="0" fontAlgn="base" hangingPunct="0">
              <a:spcBef>
                <a:spcPct val="0"/>
              </a:spcBef>
              <a:spcAft>
                <a:spcPct val="0"/>
              </a:spcAft>
              <a:tabLst>
                <a:tab pos="200779" algn="l"/>
              </a:tabLst>
            </a:pPr>
            <a:endParaRPr lang="it-IT" sz="1400" dirty="0" smtClean="0">
              <a:latin typeface="Comic Sans MS" pitchFamily="66" charset="0"/>
            </a:endParaRPr>
          </a:p>
          <a:p>
            <a:pPr eaLnBrk="0" fontAlgn="base" hangingPunct="0">
              <a:spcBef>
                <a:spcPct val="0"/>
              </a:spcBef>
              <a:spcAft>
                <a:spcPct val="0"/>
              </a:spcAft>
              <a:tabLst>
                <a:tab pos="200779" algn="l"/>
              </a:tabLst>
            </a:pPr>
            <a:endParaRPr lang="it-IT" sz="1400" dirty="0" smtClean="0">
              <a:latin typeface="Comic Sans MS" pitchFamily="66" charset="0"/>
            </a:endParaRPr>
          </a:p>
          <a:p>
            <a:pPr eaLnBrk="0" fontAlgn="base" hangingPunct="0">
              <a:spcBef>
                <a:spcPct val="0"/>
              </a:spcBef>
              <a:spcAft>
                <a:spcPct val="0"/>
              </a:spcAft>
              <a:tabLst>
                <a:tab pos="200779" algn="l"/>
              </a:tabLst>
            </a:pPr>
            <a:r>
              <a:rPr lang="it-IT" sz="1400" dirty="0" smtClean="0">
                <a:latin typeface="Comic Sans MS" pitchFamily="66" charset="0"/>
              </a:rPr>
              <a:t> Esperti esterni </a:t>
            </a:r>
          </a:p>
          <a:p>
            <a:pPr eaLnBrk="0" fontAlgn="base" hangingPunct="0">
              <a:spcBef>
                <a:spcPct val="0"/>
              </a:spcBef>
              <a:spcAft>
                <a:spcPct val="0"/>
              </a:spcAft>
              <a:tabLst>
                <a:tab pos="200779" algn="l"/>
              </a:tabLst>
            </a:pPr>
            <a:endParaRPr lang="it-IT" sz="1400" dirty="0" smtClean="0">
              <a:latin typeface="Comic Sans MS" pitchFamily="66" charset="0"/>
            </a:endParaRPr>
          </a:p>
          <a:p>
            <a:pPr eaLnBrk="0" fontAlgn="base" hangingPunct="0">
              <a:spcBef>
                <a:spcPct val="0"/>
              </a:spcBef>
              <a:spcAft>
                <a:spcPct val="0"/>
              </a:spcAft>
              <a:tabLst>
                <a:tab pos="200779" algn="l"/>
              </a:tabLst>
            </a:pPr>
            <a:r>
              <a:rPr lang="it-IT" sz="1400" dirty="0" smtClean="0">
                <a:latin typeface="Comic Sans MS" pitchFamily="66" charset="0"/>
              </a:rPr>
              <a:t>Prof. di ed. psicomotoria </a:t>
            </a:r>
            <a:r>
              <a:rPr lang="it-IT" sz="1400" dirty="0" smtClean="0">
                <a:latin typeface="Comic Sans MS" pitchFamily="66" charset="0"/>
              </a:rPr>
              <a:t>Giulia </a:t>
            </a:r>
            <a:r>
              <a:rPr lang="it-IT" sz="1400" dirty="0" err="1" smtClean="0">
                <a:latin typeface="Comic Sans MS" pitchFamily="66" charset="0"/>
              </a:rPr>
              <a:t>Spignoli</a:t>
            </a:r>
            <a:endParaRPr lang="it-IT" sz="1400" dirty="0" smtClean="0">
              <a:latin typeface="Comic Sans MS" pitchFamily="66" charset="0"/>
            </a:endParaRPr>
          </a:p>
          <a:p>
            <a:pPr algn="r" eaLnBrk="0" fontAlgn="base" hangingPunct="0">
              <a:spcBef>
                <a:spcPct val="0"/>
              </a:spcBef>
              <a:spcAft>
                <a:spcPct val="0"/>
              </a:spcAft>
              <a:tabLst>
                <a:tab pos="200779" algn="l"/>
              </a:tabLst>
            </a:pPr>
            <a:endParaRPr lang="it-IT" dirty="0" smtClean="0">
              <a:latin typeface="Tempus Sans ITC" pitchFamily="82" charset="0"/>
            </a:endParaRPr>
          </a:p>
          <a:p>
            <a:pPr eaLnBrk="0" fontAlgn="base" hangingPunct="0">
              <a:spcBef>
                <a:spcPct val="0"/>
              </a:spcBef>
              <a:spcAft>
                <a:spcPct val="0"/>
              </a:spcAft>
              <a:tabLst>
                <a:tab pos="200779" algn="l"/>
              </a:tabLst>
            </a:pPr>
            <a:r>
              <a:rPr lang="it-IT" sz="2400" dirty="0" smtClean="0">
                <a:latin typeface="Poor Richard" pitchFamily="18" charset="0"/>
              </a:rPr>
              <a:t>                                                                     </a:t>
            </a:r>
          </a:p>
          <a:p>
            <a:pPr eaLnBrk="0" fontAlgn="base" hangingPunct="0">
              <a:spcBef>
                <a:spcPct val="0"/>
              </a:spcBef>
              <a:spcAft>
                <a:spcPct val="0"/>
              </a:spcAft>
              <a:tabLst>
                <a:tab pos="200779" algn="l"/>
              </a:tabLst>
            </a:pPr>
            <a:r>
              <a:rPr lang="it-IT" sz="2400" dirty="0" smtClean="0">
                <a:latin typeface="Poor Richard" pitchFamily="18" charset="0"/>
              </a:rPr>
              <a:t>                                                   </a:t>
            </a:r>
            <a:endParaRPr lang="it-IT" sz="2400" dirty="0">
              <a:latin typeface="Poor Richard" pitchFamily="18" charset="0"/>
            </a:endParaRPr>
          </a:p>
        </p:txBody>
      </p:sp>
      <p:sp>
        <p:nvSpPr>
          <p:cNvPr id="3"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26</a:t>
            </a:r>
            <a:endParaRPr lang="it-IT" sz="1800" b="1" dirty="0">
              <a:solidFill>
                <a:srgbClr val="0070C0"/>
              </a:solidFill>
            </a:endParaRPr>
          </a:p>
        </p:txBody>
      </p:sp>
      <p:sp>
        <p:nvSpPr>
          <p:cNvPr id="7" name="Rettangolo 6"/>
          <p:cNvSpPr/>
          <p:nvPr/>
        </p:nvSpPr>
        <p:spPr>
          <a:xfrm>
            <a:off x="548680" y="611560"/>
            <a:ext cx="6145948" cy="3631763"/>
          </a:xfrm>
          <a:prstGeom prst="rect">
            <a:avLst/>
          </a:prstGeom>
        </p:spPr>
        <p:txBody>
          <a:bodyPr wrap="square">
            <a:spAutoFit/>
          </a:bodyPr>
          <a:lstStyle/>
          <a:p>
            <a:pPr algn="ctr" fontAlgn="base">
              <a:spcBef>
                <a:spcPct val="0"/>
              </a:spcBef>
              <a:spcAft>
                <a:spcPct val="0"/>
              </a:spcAft>
            </a:pPr>
            <a:endParaRPr lang="it-IT" sz="2000" b="1" dirty="0" smtClean="0">
              <a:ln>
                <a:solidFill>
                  <a:srgbClr val="009999"/>
                </a:solidFill>
              </a:ln>
              <a:solidFill>
                <a:srgbClr val="00CC99"/>
              </a:solidFill>
              <a:latin typeface="Comic Sans MS" pitchFamily="66" charset="0"/>
            </a:endParaRPr>
          </a:p>
          <a:p>
            <a:pPr algn="just"/>
            <a:endParaRPr lang="it-IT" sz="1400" dirty="0" smtClean="0">
              <a:latin typeface="Comic Sans MS" pitchFamily="66" charset="0"/>
            </a:endParaRPr>
          </a:p>
          <a:p>
            <a:pPr algn="just"/>
            <a:r>
              <a:rPr lang="it-IT" sz="1400" dirty="0" smtClean="0">
                <a:latin typeface="Comic Sans MS" pitchFamily="66" charset="0"/>
              </a:rPr>
              <a:t>Noi insegnanti verificheremo sistematicamente il raggiungimento dei traguardi per lo sviluppo delle competenze relativi ai campi  di esperienza attraverso vari modi:</a:t>
            </a:r>
          </a:p>
          <a:p>
            <a:pPr algn="just">
              <a:buFont typeface="Wingdings" pitchFamily="2" charset="2"/>
              <a:buChar char="§"/>
            </a:pPr>
            <a:r>
              <a:rPr lang="it-IT" sz="1400" dirty="0" err="1" smtClean="0">
                <a:latin typeface="Comic Sans MS" pitchFamily="66" charset="0"/>
              </a:rPr>
              <a:t>Circle</a:t>
            </a:r>
            <a:r>
              <a:rPr lang="it-IT" sz="1400" dirty="0" smtClean="0">
                <a:latin typeface="Comic Sans MS" pitchFamily="66" charset="0"/>
              </a:rPr>
              <a:t> </a:t>
            </a:r>
            <a:r>
              <a:rPr lang="it-IT" sz="1400" dirty="0" err="1" smtClean="0">
                <a:latin typeface="Comic Sans MS" pitchFamily="66" charset="0"/>
              </a:rPr>
              <a:t>time</a:t>
            </a:r>
            <a:endParaRPr lang="it-IT" sz="1400" dirty="0" smtClean="0">
              <a:latin typeface="Comic Sans MS" pitchFamily="66" charset="0"/>
            </a:endParaRPr>
          </a:p>
          <a:p>
            <a:pPr algn="just">
              <a:buFont typeface="Wingdings" pitchFamily="2" charset="2"/>
              <a:buChar char="§"/>
            </a:pPr>
            <a:r>
              <a:rPr lang="it-IT" sz="1400" dirty="0" smtClean="0">
                <a:latin typeface="Comic Sans MS" pitchFamily="66" charset="0"/>
              </a:rPr>
              <a:t>Verbalizzazioni individuali</a:t>
            </a:r>
          </a:p>
          <a:p>
            <a:pPr algn="just">
              <a:buFont typeface="Wingdings" pitchFamily="2" charset="2"/>
              <a:buChar char="§"/>
            </a:pPr>
            <a:r>
              <a:rPr lang="it-IT" sz="1400" dirty="0" smtClean="0">
                <a:latin typeface="Comic Sans MS" pitchFamily="66" charset="0"/>
              </a:rPr>
              <a:t>Esperienze </a:t>
            </a:r>
          </a:p>
          <a:p>
            <a:pPr algn="just">
              <a:buFont typeface="Wingdings" pitchFamily="2" charset="2"/>
              <a:buChar char="§"/>
            </a:pPr>
            <a:r>
              <a:rPr lang="it-IT" sz="1400" dirty="0" smtClean="0">
                <a:latin typeface="Comic Sans MS" pitchFamily="66" charset="0"/>
              </a:rPr>
              <a:t>Giochi</a:t>
            </a:r>
          </a:p>
          <a:p>
            <a:pPr algn="just">
              <a:buFont typeface="Wingdings" pitchFamily="2" charset="2"/>
              <a:buChar char="§"/>
            </a:pPr>
            <a:r>
              <a:rPr lang="it-IT" sz="1400" dirty="0" smtClean="0">
                <a:latin typeface="Comic Sans MS" pitchFamily="66" charset="0"/>
              </a:rPr>
              <a:t>Elaborati personali e di gruppo</a:t>
            </a:r>
          </a:p>
          <a:p>
            <a:pPr algn="just"/>
            <a:endParaRPr lang="it-IT" sz="1400" dirty="0" smtClean="0">
              <a:latin typeface="Comic Sans MS" pitchFamily="66" charset="0"/>
            </a:endParaRPr>
          </a:p>
          <a:p>
            <a:pPr algn="just"/>
            <a:r>
              <a:rPr lang="it-IT" sz="1400" dirty="0" smtClean="0">
                <a:latin typeface="Comic Sans MS" pitchFamily="66" charset="0"/>
              </a:rPr>
              <a:t>Noi insegnanti al termine dell’ anno scolastico ci valuteremo attraverso un questionario  personale </a:t>
            </a:r>
          </a:p>
          <a:p>
            <a:pPr algn="just">
              <a:buFont typeface="Wingdings" pitchFamily="2" charset="2"/>
              <a:buChar char="§"/>
            </a:pPr>
            <a:endParaRPr lang="it-IT" sz="1400" dirty="0" smtClean="0">
              <a:latin typeface="Book Antiqua" pitchFamily="18" charset="0"/>
            </a:endParaRPr>
          </a:p>
          <a:p>
            <a:pPr algn="just">
              <a:buFont typeface="Wingdings" pitchFamily="2" charset="2"/>
              <a:buChar char="§"/>
            </a:pPr>
            <a:endParaRPr lang="it-IT" sz="1400" dirty="0" smtClean="0">
              <a:latin typeface="Book Antiqua" pitchFamily="18" charset="0"/>
            </a:endParaRPr>
          </a:p>
          <a:p>
            <a:pPr algn="just"/>
            <a:endParaRPr lang="it-IT" sz="1400" dirty="0" smtClean="0">
              <a:latin typeface="Tempus Sans ITC" pitchFamily="82" charset="0"/>
            </a:endParaRPr>
          </a:p>
        </p:txBody>
      </p:sp>
      <p:sp>
        <p:nvSpPr>
          <p:cNvPr id="8" name="CasellaDiTesto 7"/>
          <p:cNvSpPr txBox="1"/>
          <p:nvPr/>
        </p:nvSpPr>
        <p:spPr>
          <a:xfrm>
            <a:off x="836712" y="-180528"/>
            <a:ext cx="5616624" cy="1200329"/>
          </a:xfrm>
          <a:prstGeom prst="rect">
            <a:avLst/>
          </a:prstGeom>
          <a:noFill/>
        </p:spPr>
        <p:txBody>
          <a:bodyPr wrap="square" rtlCol="0">
            <a:spAutoFit/>
          </a:bodyPr>
          <a:lstStyle/>
          <a:p>
            <a:pPr algn="ctr"/>
            <a:endParaRPr lang="it-IT" sz="2400" b="1" dirty="0" smtClean="0">
              <a:solidFill>
                <a:srgbClr val="00B0F0"/>
              </a:solidFill>
              <a:latin typeface="Comic Sans MS" pitchFamily="66" charset="0"/>
            </a:endParaRPr>
          </a:p>
          <a:p>
            <a:pPr algn="ctr"/>
            <a:r>
              <a:rPr lang="it-IT" sz="2400" b="1" dirty="0" smtClean="0">
                <a:ln>
                  <a:solidFill>
                    <a:schemeClr val="tx2"/>
                  </a:solidFill>
                </a:ln>
                <a:solidFill>
                  <a:srgbClr val="6DD9FF"/>
                </a:solidFill>
                <a:latin typeface="Comic Sans MS" pitchFamily="66" charset="0"/>
              </a:rPr>
              <a:t>VERIFICA   VALUTAZIONE E AUTOVALUTAZIONE</a:t>
            </a:r>
            <a:endParaRPr lang="it-IT" sz="2400" b="1" dirty="0">
              <a:ln>
                <a:solidFill>
                  <a:schemeClr val="tx2"/>
                </a:solidFill>
              </a:ln>
              <a:solidFill>
                <a:srgbClr val="6DD9FF"/>
              </a:solidFill>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20688" y="-100563"/>
            <a:ext cx="6237312" cy="926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1" i="0" u="none" strike="noStrike" cap="none" normalizeH="0" baseline="0" dirty="0" smtClean="0">
                <a:ln w="19050">
                  <a:solidFill>
                    <a:srgbClr val="0075C4"/>
                  </a:solidFill>
                </a:ln>
                <a:solidFill>
                  <a:srgbClr val="00B0F0"/>
                </a:solidFill>
                <a:effectLst/>
                <a:latin typeface="Comic Sans MS" pitchFamily="66" charset="0"/>
                <a:ea typeface="Times New Roman" pitchFamily="18" charset="0"/>
                <a:cs typeface="Arial" pitchFamily="34" charset="0"/>
              </a:rPr>
              <a:t>PREMESSA 2022-2023</a:t>
            </a:r>
            <a:endParaRPr kumimoji="0" lang="it-IT" sz="400" b="0" i="0" u="none" strike="noStrike" cap="none" normalizeH="0" baseline="0" dirty="0" smtClean="0">
              <a:ln w="19050">
                <a:solidFill>
                  <a:srgbClr val="0075C4"/>
                </a:solidFill>
              </a:ln>
              <a:solidFill>
                <a:srgbClr val="00B0F0"/>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Quest’anno la nostra progettazione cercherà di avvicinare il bambino alla scoperta dell’’ambiente naturale che ci circonda: il Bosco. Andremo in particolare a conoscere due alberi tipici della nostra zona:  il Pino e il Ciliegio. Il Bosco è un “laboratorio”, una risorsa multidisciplinare dove si possono fare esperienze nuove e originali utilizzando le mani, la mente, il corpo e tutti i sensi. Il Bosco offre un ambiente adatto alla socializzazione , alla collaborazione, stimola il rispetto e la responsabilità di ogni individuo verso il prossimo e verso l’ambiente naturale. </a:t>
            </a:r>
            <a:endParaRPr kumimoji="0" lang="it-IT"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L’albero ha come l’uomo una storia: nasce, si nutre, respira, diventa grande, si riproduce e spesso ha una lunga vita; come l’uomo, ogni albero è unico nella sua diversità, ognuno portatore di caratteristiche e doni propri: partendo dalla loro osservazione si vuole portare il bambino a riflettere su se stesso e sugli altri, valorizzando le diversità. Attraverso i personaggi guida, Il Pino e il Ciliegio si proporranno esperienze e opportunità di osservazione dell’ambiente naturale, utilizzando e valorizzando in modo particolare il giardino della scuola e del territorio circostante, in modo divertente e  coinvolgente. </a:t>
            </a:r>
            <a:endParaRPr kumimoji="0" lang="it-IT"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Il punto di partenza è la lettura del racconto che farà da sfondo integratore distribuito in 4 episodi, uno per stagione che ha per protagonista il Pino e il Ciliegio che si trovano nello stesso giardino e si osservano reciprocamente. Insieme ai bambini andremo alla scoperta dei cambiamenti stagionali, cercheremo di rappresentare i colori, ascoltare e produrre i suoni chele  caratterizzano. </a:t>
            </a:r>
            <a:endParaRPr kumimoji="0" lang="it-IT"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Durante lo svolgimento delle attività, si inviteranno i bambini ad utilizzare tutti i loro sensi, in modo tale da tenere vivo e attivo l’interesse verso la natura. Lo sviluppo conoscitivo del bambino parte dall’osservazione della natura e dell’ambiente perché è toccando, osservando, ascoltando, gustando e annusando che acquisirà tutte le competenze necessarie per la sua crescita psico-fisica. I bambini sono invitati ad esplorare situazioni, momenti, forme, oggetti, colori, relativi ad ogni stagione e queste esperienze li accompagnano in un percorso ricco di stimoli e sensazioni diversificate: dal gioco libero, alla sperimentazione di diverse tecniche pittoriche ed espressive, alla ricerca delle emozioni suscitate dall’ambiente.  Sperimentando la manipolazione, l’osservazione, l’esplorazione, l’esercizio di semplici attività manuali e lo sviluppo psico-motorio, il bambino si avvicina ai diversi linguaggi espressivi. </a:t>
            </a:r>
            <a:endParaRPr kumimoji="0" lang="it-IT" sz="14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egnaposto numero diapositiva 4"/>
          <p:cNvSpPr>
            <a:spLocks noGrp="1"/>
          </p:cNvSpPr>
          <p:nvPr>
            <p:ph type="sldNum" sz="quarter" idx="12"/>
          </p:nvPr>
        </p:nvSpPr>
        <p:spPr>
          <a:xfrm>
            <a:off x="5257800" y="8657167"/>
            <a:ext cx="1600200" cy="486833"/>
          </a:xfrm>
        </p:spPr>
        <p:txBody>
          <a:bodyPr/>
          <a:lstStyle/>
          <a:p>
            <a:fld id="{5B1D5AC6-E3FE-4EDD-AC1B-9D278A4BDF6A}" type="slidenum">
              <a:rPr lang="it-IT" sz="1800" b="1" smtClean="0">
                <a:solidFill>
                  <a:srgbClr val="0070C0"/>
                </a:solidFill>
                <a:latin typeface="Tempus Sans ITC" pitchFamily="82" charset="0"/>
              </a:rPr>
              <a:pPr/>
              <a:t>3</a:t>
            </a:fld>
            <a:endParaRPr lang="it-IT" sz="1800" b="1" dirty="0">
              <a:solidFill>
                <a:srgbClr val="0070C0"/>
              </a:solidFill>
              <a:latin typeface="Tempus Sans ITC"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32656" y="179512"/>
            <a:ext cx="630932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Inoltre sempre partendo da alcune storie legate al mondo della natura e degli animali andremo a sviluppare il nostro laboratorio di Yoga che andrà a coinvolgere i bambini sia dal punto di vista emotivo che fisico, i quali sperimenteranno delle posizioni, personaggi o elementi suggeriti dalle storie stesse. Gli incontri saranno organizzati in palestra, in un luogo tranquillo della scuola eppure all’aperto. </a:t>
            </a:r>
            <a:endParaRPr kumimoji="0" lang="it-IT" sz="1400" b="0" i="0" u="none" strike="noStrike" cap="none" normalizeH="0" baseline="0" dirty="0" smtClean="0">
              <a:ln>
                <a:noFill/>
              </a:ln>
              <a:solidFill>
                <a:schemeClr val="tx1"/>
              </a:solidFill>
              <a:effectLst/>
              <a:latin typeface="Comic Sans MS" pitchFamily="66" charset="0"/>
              <a:cs typeface="Arial" pitchFamily="34" charset="0"/>
            </a:endParaRPr>
          </a:p>
          <a:p>
            <a:pPr lvl="0" eaLnBrk="0" fontAlgn="base" hangingPunct="0">
              <a:spcBef>
                <a:spcPct val="0"/>
              </a:spcBef>
              <a:spcAft>
                <a:spcPct val="0"/>
              </a:spcAft>
            </a:pPr>
            <a:r>
              <a:rPr kumimoji="0" lang="it-IT"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Dal punto di vista fisico cercheremo di migliorare l’elasticità, la forza, la coordinazione, l’equilibrio e la consapevolezza del proprio corpo. Inoltre faciliterà la concentrazione e un senso di calma e relax. Ad accompagnarci durante l’anno scolastico utilizzeremo degli amici speciali: gli animali del Bosco. Insieme ai bambini abbiamo scelto gli animali che più ci incuriosiscono  e sono  caratteristici della nostra zona: gli </a:t>
            </a:r>
            <a:r>
              <a:rPr kumimoji="0" lang="it-IT" sz="14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scoiattolini</a:t>
            </a:r>
            <a:r>
              <a:rPr kumimoji="0" lang="it-IT"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(sezione nido- primavera), i volpini (sezione 3 anni), i cerbiatti (sezione 4 anni) e i lupacchiotti ( sezione 5 anni). </a:t>
            </a:r>
            <a:endParaRPr lang="it-IT" sz="1400" dirty="0" smtClean="0">
              <a:latin typeface="Comic Sans MS" pitchFamily="66" charset="0"/>
            </a:endParaRPr>
          </a:p>
          <a:p>
            <a:pPr lvl="0" eaLnBrk="0" fontAlgn="base" hangingPunct="0">
              <a:spcBef>
                <a:spcPct val="0"/>
              </a:spcBef>
              <a:spcAft>
                <a:spcPct val="0"/>
              </a:spcAft>
            </a:pPr>
            <a:r>
              <a:rPr lang="it-IT" sz="1400" dirty="0" smtClean="0">
                <a:latin typeface="Comic Sans MS" pitchFamily="66" charset="0"/>
              </a:rPr>
              <a:t> </a:t>
            </a:r>
            <a:r>
              <a:rPr lang="it-IT" sz="1400" dirty="0" smtClean="0">
                <a:latin typeface="Comic Sans MS" pitchFamily="66" charset="0"/>
              </a:rPr>
              <a:t>La scuola luogo di tempi buoni I contenuti Imparare richiede tempo: per pensare, per concentrasi, per esplorare, per metabolizzare, per essere pronti, per rafforzare legami, per giocare, per sognare, per stringere amicizie. Questo tempo deve poter essere esplorato e sperimentato con pienezza per favorire il consolidamento di identità all’interno di un contesto che evolve e muta con coerenza e senso. Il visivo e il vedere sono diventati “ladri di tempo” come sostiene Popper (1994: Cattiva maestra televisione), perché hanno sottratto attenzione e impegno ad altre forme del sapere, hanno svalutato quell’alimentazione dell’intelligenza di tipo alfabetico, cioè lineare e sequenziale, che si fonda sulla pazienza, l’attenzione, la concentrazione, la fatica, i tempi lunghi.</a:t>
            </a:r>
            <a:endParaRPr kumimoji="0" lang="it-IT"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20482" name="Picture 2" descr="Al via il progetto ViviAMO l'Ambiente, insegnare ai bambini come scoprire e  tutelare la natura – AbruzzoLive"/>
          <p:cNvPicPr>
            <a:picLocks noChangeAspect="1" noChangeArrowheads="1"/>
          </p:cNvPicPr>
          <p:nvPr/>
        </p:nvPicPr>
        <p:blipFill>
          <a:blip r:embed="rId2" cstate="print"/>
          <a:srcRect/>
          <a:stretch>
            <a:fillRect/>
          </a:stretch>
        </p:blipFill>
        <p:spPr bwMode="auto">
          <a:xfrm>
            <a:off x="404664" y="6012160"/>
            <a:ext cx="6096000" cy="2762251"/>
          </a:xfrm>
          <a:prstGeom prst="rect">
            <a:avLst/>
          </a:prstGeom>
          <a:ln>
            <a:noFill/>
          </a:ln>
          <a:effectLst>
            <a:outerShdw blurRad="190500" algn="tl" rotWithShape="0">
              <a:srgbClr val="000000">
                <a:alpha val="70000"/>
              </a:srgbClr>
            </a:outerShdw>
          </a:effectLst>
        </p:spPr>
      </p:pic>
      <p:sp>
        <p:nvSpPr>
          <p:cNvPr id="4" name="Segnaposto numero diapositiva 4"/>
          <p:cNvSpPr>
            <a:spLocks noGrp="1"/>
          </p:cNvSpPr>
          <p:nvPr>
            <p:ph type="sldNum" sz="quarter" idx="12"/>
          </p:nvPr>
        </p:nvSpPr>
        <p:spPr>
          <a:xfrm>
            <a:off x="5257800" y="8657167"/>
            <a:ext cx="1600200" cy="486833"/>
          </a:xfrm>
        </p:spPr>
        <p:txBody>
          <a:bodyPr/>
          <a:lstStyle/>
          <a:p>
            <a:fld id="{5B1D5AC6-E3FE-4EDD-AC1B-9D278A4BDF6A}" type="slidenum">
              <a:rPr lang="it-IT" sz="1800" b="1" smtClean="0">
                <a:solidFill>
                  <a:srgbClr val="0070C0"/>
                </a:solidFill>
                <a:latin typeface="Tempus Sans ITC" pitchFamily="82" charset="0"/>
              </a:rPr>
              <a:pPr/>
              <a:t>4</a:t>
            </a:fld>
            <a:endParaRPr lang="it-IT" sz="1800" b="1" dirty="0">
              <a:solidFill>
                <a:srgbClr val="0070C0"/>
              </a:solidFill>
              <a:latin typeface="Tempus Sans ITC"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6672" y="0"/>
            <a:ext cx="6381328" cy="10187404"/>
          </a:xfrm>
          <a:prstGeom prst="rect">
            <a:avLst/>
          </a:prstGeom>
        </p:spPr>
        <p:txBody>
          <a:bodyPr wrap="square">
            <a:spAutoFit/>
          </a:bodyPr>
          <a:lstStyle/>
          <a:p>
            <a:pPr marL="457200" indent="-457200" algn="ctr"/>
            <a:endParaRPr lang="it-IT" sz="2800" b="1" dirty="0" smtClean="0">
              <a:ln>
                <a:solidFill>
                  <a:srgbClr val="009999"/>
                </a:solidFill>
              </a:ln>
              <a:solidFill>
                <a:srgbClr val="00CC99"/>
              </a:solidFill>
              <a:latin typeface="Tempus Sans ITC" pitchFamily="82" charset="0"/>
            </a:endParaRPr>
          </a:p>
          <a:p>
            <a:pPr marL="457200" indent="-457200" algn="just"/>
            <a:r>
              <a:rPr lang="it-IT" sz="1400" dirty="0" smtClean="0">
                <a:latin typeface="Comic Sans MS" pitchFamily="66" charset="0"/>
              </a:rPr>
              <a:t>          La nostra equipe è formata nella scuola materna da:</a:t>
            </a:r>
          </a:p>
          <a:p>
            <a:pPr marL="457200" indent="-457200" algn="just">
              <a:buFontTx/>
              <a:buChar char="-"/>
            </a:pPr>
            <a:r>
              <a:rPr lang="it-IT" sz="1400" dirty="0" smtClean="0">
                <a:latin typeface="Comic Sans MS" pitchFamily="66" charset="0"/>
              </a:rPr>
              <a:t>3 insegnanti di sezione </a:t>
            </a:r>
          </a:p>
          <a:p>
            <a:pPr marL="457200" indent="-457200" algn="just">
              <a:buFontTx/>
              <a:buChar char="-"/>
            </a:pPr>
            <a:r>
              <a:rPr lang="it-IT" sz="1400" dirty="0" smtClean="0">
                <a:latin typeface="Comic Sans MS" pitchFamily="66" charset="0"/>
              </a:rPr>
              <a:t> 2 educatrici </a:t>
            </a:r>
          </a:p>
          <a:p>
            <a:pPr marL="457200" indent="-457200" algn="just">
              <a:buFontTx/>
              <a:buChar char="-"/>
            </a:pPr>
            <a:r>
              <a:rPr lang="it-IT" sz="1400" dirty="0" smtClean="0">
                <a:latin typeface="Comic Sans MS" pitchFamily="66" charset="0"/>
              </a:rPr>
              <a:t>1 collaboratrice del servizio civile</a:t>
            </a:r>
          </a:p>
          <a:p>
            <a:pPr marL="457200" indent="-457200" algn="just"/>
            <a:r>
              <a:rPr lang="it-IT" sz="1400" dirty="0" smtClean="0">
                <a:latin typeface="Comic Sans MS" pitchFamily="66" charset="0"/>
              </a:rPr>
              <a:t>         Nella sezione primavera- nido da:</a:t>
            </a:r>
          </a:p>
          <a:p>
            <a:pPr marL="457200" indent="-457200" algn="just">
              <a:buFontTx/>
              <a:buChar char="-"/>
            </a:pPr>
            <a:r>
              <a:rPr lang="it-IT" sz="1400" dirty="0" smtClean="0">
                <a:latin typeface="Comic Sans MS" pitchFamily="66" charset="0"/>
              </a:rPr>
              <a:t>1 insegnante</a:t>
            </a:r>
          </a:p>
          <a:p>
            <a:pPr marL="457200" indent="-457200" algn="just">
              <a:buFontTx/>
              <a:buChar char="-"/>
            </a:pPr>
            <a:r>
              <a:rPr lang="it-IT" sz="1400" dirty="0" smtClean="0">
                <a:latin typeface="Comic Sans MS" pitchFamily="66" charset="0"/>
              </a:rPr>
              <a:t>2</a:t>
            </a:r>
            <a:r>
              <a:rPr lang="it-IT" sz="1400" dirty="0" smtClean="0">
                <a:latin typeface="Comic Sans MS" pitchFamily="66" charset="0"/>
              </a:rPr>
              <a:t> educatrici</a:t>
            </a:r>
            <a:endParaRPr lang="it-IT" sz="1400" dirty="0" smtClean="0">
              <a:latin typeface="Comic Sans MS" pitchFamily="66" charset="0"/>
            </a:endParaRPr>
          </a:p>
          <a:p>
            <a:pPr marL="457200" indent="-457200" algn="just">
              <a:buFontTx/>
              <a:buChar char="-"/>
            </a:pPr>
            <a:r>
              <a:rPr lang="it-IT" sz="1400" dirty="0" smtClean="0">
                <a:latin typeface="Comic Sans MS" pitchFamily="66" charset="0"/>
              </a:rPr>
              <a:t>1 collaboratrice del servizio civile.</a:t>
            </a:r>
          </a:p>
          <a:p>
            <a:pPr marL="457200" indent="-457200" algn="just"/>
            <a:r>
              <a:rPr lang="it-IT" sz="1400" dirty="0" smtClean="0">
                <a:latin typeface="Comic Sans MS" pitchFamily="66" charset="0"/>
              </a:rPr>
              <a:t>        Ci riuniamo due ore ogni 15 giorni per definire la programmazione, 2 ore al mese per il collegio docenti,  riunioni con i genitori, colloqui individuali, partecipiamo ai corsi di formazione e aggiornamento programmati dalla FISM, interscuola e  coordinamento.</a:t>
            </a:r>
          </a:p>
          <a:p>
            <a:pPr marL="457200" indent="-457200" algn="just"/>
            <a:r>
              <a:rPr lang="it-IT" sz="1400" dirty="0" smtClean="0">
                <a:latin typeface="Comic Sans MS" pitchFamily="66" charset="0"/>
              </a:rPr>
              <a:t>          Come insegnanti di scuola cattolica, vorremmo che ai nostri bambini arrivassero  alcuni valori che ci premono molto e che caratterizzano la nostra equipe:</a:t>
            </a:r>
          </a:p>
          <a:p>
            <a:pPr marL="457200" indent="-457200" algn="just"/>
            <a:r>
              <a:rPr lang="it-IT" sz="1400" dirty="0" smtClean="0">
                <a:latin typeface="Comic Sans MS" pitchFamily="66" charset="0"/>
              </a:rPr>
              <a:t>         Lavorare con armonia e serenità all’ interno di un  gruppo unito, compatto e complice.</a:t>
            </a:r>
          </a:p>
          <a:p>
            <a:pPr marL="457200" indent="-457200" algn="just">
              <a:buFont typeface="Wingdings" pitchFamily="2" charset="2"/>
              <a:buChar char="§"/>
            </a:pPr>
            <a:r>
              <a:rPr lang="it-IT" sz="1400" dirty="0" smtClean="0">
                <a:latin typeface="Comic Sans MS" pitchFamily="66" charset="0"/>
              </a:rPr>
              <a:t>Credere fermamente in ciò che si fa per trasmettere ai bambini la passione e il sentimento vero delle esperienze che proponiamo.</a:t>
            </a:r>
          </a:p>
          <a:p>
            <a:pPr marL="457200" indent="-457200" algn="just">
              <a:buFont typeface="Wingdings" pitchFamily="2" charset="2"/>
              <a:buChar char="§"/>
            </a:pPr>
            <a:r>
              <a:rPr lang="it-IT" sz="1400" dirty="0" smtClean="0">
                <a:latin typeface="Comic Sans MS" pitchFamily="66" charset="0"/>
              </a:rPr>
              <a:t>Condividere un comune “senso di spirito cristiano” per trasmetterlo ai nostri bambini.</a:t>
            </a:r>
          </a:p>
          <a:p>
            <a:pPr marL="457200" indent="-457200" algn="just"/>
            <a:r>
              <a:rPr lang="it-IT" sz="1400" dirty="0" smtClean="0">
                <a:latin typeface="Comic Sans MS" pitchFamily="66" charset="0"/>
              </a:rPr>
              <a:t>          L’essere persone che provengono da luoghi diversi e che hanno avuto storie di vita diverse, assieme ai talenti di ognuna, fanno si che l’equipe sia ricca di opportunità e iniziative a 360 gradi che ognuna mette a disposizione anche delle altre sezioni</a:t>
            </a:r>
          </a:p>
          <a:p>
            <a:pPr marL="457200" indent="-457200" algn="just"/>
            <a:r>
              <a:rPr lang="it-IT" sz="1400" dirty="0" smtClean="0">
                <a:latin typeface="Comic Sans MS" pitchFamily="66" charset="0"/>
              </a:rPr>
              <a:t>          Fin da subito cerchiamo di creare un’alleanza con la famiglia per raggiungere gli stessi obiettivi, con una collaborazione che mantenga però le differenze dei due ruoli. Noi insegnanti e genitori dobbiamo collaborare al fine di educare soggetti adulti facenti parte della comunità. Dobbiamo prima di tutto essere convinte delle nostre convinzioni religiose, morali, educative con consapevolezza al di là dei nostri limiti e delle nostre incoerenze. A partire da questa chiara identità dobbiamo imparare ad accogliere la famiglia nei suoi limiti, costruire complicità, empatia, far sentire l’altro compreso. Siamo noi insegnanti che dobbiamo trovare la modalità giusta per far passare il messaggio che le iniziative della scuola sono importanti e se vogliamo coinvolgerli dobbiamo avere in noi convinzione ed entusiasmo.</a:t>
            </a:r>
          </a:p>
          <a:p>
            <a:pPr marL="457200" indent="-457200" algn="just"/>
            <a:r>
              <a:rPr lang="it-IT" sz="1400" dirty="0" smtClean="0">
                <a:latin typeface="Comic Sans MS" pitchFamily="66" charset="0"/>
              </a:rPr>
              <a:t>          Noi crediamo fortemente che nella scuola dell’infanzia si gettino le basi per gli uomini del futuro.</a:t>
            </a:r>
          </a:p>
          <a:p>
            <a:pPr marL="457200" indent="-457200" algn="just">
              <a:buFont typeface="Wingdings" pitchFamily="2" charset="2"/>
              <a:buChar char="§"/>
            </a:pPr>
            <a:endParaRPr lang="it-IT" sz="1400" dirty="0" smtClean="0">
              <a:latin typeface="Tempus Sans ITC" pitchFamily="82" charset="0"/>
            </a:endParaRPr>
          </a:p>
          <a:p>
            <a:pPr marL="457200" indent="-457200" algn="just"/>
            <a:endParaRPr lang="it-IT" sz="1400" dirty="0" smtClean="0">
              <a:latin typeface="Comic Sans MS" pitchFamily="66" charset="0"/>
            </a:endParaRPr>
          </a:p>
          <a:p>
            <a:pPr marL="457200" indent="-457200" algn="just"/>
            <a:endParaRPr lang="it-IT" dirty="0" smtClean="0">
              <a:latin typeface="Comic Sans MS" pitchFamily="66" charset="0"/>
            </a:endParaRPr>
          </a:p>
          <a:p>
            <a:pPr marL="457200" indent="-457200" algn="just"/>
            <a:endParaRPr lang="it-IT" dirty="0" smtClean="0">
              <a:latin typeface="Tempus Sans ITC" pitchFamily="82" charset="0"/>
            </a:endParaRPr>
          </a:p>
          <a:p>
            <a:pPr marL="457200" indent="-457200" algn="just"/>
            <a:r>
              <a:rPr lang="it-IT" dirty="0" smtClean="0">
                <a:latin typeface="Tempus Sans ITC" pitchFamily="82" charset="0"/>
              </a:rPr>
              <a:t> </a:t>
            </a:r>
          </a:p>
        </p:txBody>
      </p:sp>
      <p:sp>
        <p:nvSpPr>
          <p:cNvPr id="4" name="CasellaDiTesto 3"/>
          <p:cNvSpPr txBox="1"/>
          <p:nvPr/>
        </p:nvSpPr>
        <p:spPr>
          <a:xfrm>
            <a:off x="714356" y="1"/>
            <a:ext cx="6143644" cy="1938992"/>
          </a:xfrm>
          <a:prstGeom prst="rect">
            <a:avLst/>
          </a:prstGeom>
          <a:noFill/>
        </p:spPr>
        <p:txBody>
          <a:bodyPr wrap="square" rtlCol="0">
            <a:spAutoFit/>
          </a:bodyPr>
          <a:lstStyle/>
          <a:p>
            <a:pPr algn="ctr"/>
            <a:endParaRPr lang="it-IT" sz="2400" b="1" dirty="0" smtClean="0">
              <a:latin typeface="Tempus Sans ITC" pitchFamily="82" charset="0"/>
            </a:endParaRPr>
          </a:p>
          <a:p>
            <a:endParaRPr lang="it-IT" sz="2400" dirty="0" smtClean="0">
              <a:latin typeface="Tempus Sans ITC" pitchFamily="82" charset="0"/>
            </a:endParaRPr>
          </a:p>
          <a:p>
            <a:endParaRPr lang="it-IT" sz="2400" dirty="0" smtClean="0">
              <a:latin typeface="Tempus Sans ITC" pitchFamily="82" charset="0"/>
            </a:endParaRPr>
          </a:p>
          <a:p>
            <a:pPr algn="ctr"/>
            <a:endParaRPr lang="it-IT" sz="2400" b="1" dirty="0" smtClean="0">
              <a:latin typeface="Tempus Sans ITC" pitchFamily="82" charset="0"/>
            </a:endParaRPr>
          </a:p>
          <a:p>
            <a:pPr algn="ctr"/>
            <a:r>
              <a:rPr lang="it-IT" sz="2400" dirty="0" smtClean="0">
                <a:latin typeface="Tempus Sans ITC" pitchFamily="82" charset="0"/>
              </a:rPr>
              <a:t> </a:t>
            </a:r>
            <a:endParaRPr lang="it-IT" sz="2400" dirty="0">
              <a:latin typeface="Tempus Sans ITC" pitchFamily="82" charset="0"/>
            </a:endParaRPr>
          </a:p>
        </p:txBody>
      </p:sp>
      <p:sp>
        <p:nvSpPr>
          <p:cNvPr id="8" name="Segnaposto numero diapositiva 6"/>
          <p:cNvSpPr>
            <a:spLocks noGrp="1"/>
          </p:cNvSpPr>
          <p:nvPr>
            <p:ph type="sldNum" sz="quarter" idx="12"/>
          </p:nvPr>
        </p:nvSpPr>
        <p:spPr>
          <a:xfrm>
            <a:off x="4914900" y="8475136"/>
            <a:ext cx="1600200" cy="486833"/>
          </a:xfrm>
        </p:spPr>
        <p:txBody>
          <a:bodyPr/>
          <a:lstStyle/>
          <a:p>
            <a:fld id="{D491546B-5BC9-43BF-8D73-9C8B6C667448}" type="slidenum">
              <a:rPr lang="it-IT" sz="1800" b="1" smtClean="0">
                <a:solidFill>
                  <a:srgbClr val="0070C0"/>
                </a:solidFill>
                <a:latin typeface="Tempus Sans ITC" pitchFamily="82" charset="0"/>
              </a:rPr>
              <a:pPr/>
              <a:t>5</a:t>
            </a:fld>
            <a:endParaRPr lang="it-IT" sz="1800" b="1" dirty="0">
              <a:solidFill>
                <a:srgbClr val="0070C0"/>
              </a:solidFill>
              <a:latin typeface="Tempus Sans ITC" pitchFamily="82" charset="0"/>
            </a:endParaRPr>
          </a:p>
        </p:txBody>
      </p:sp>
      <p:sp>
        <p:nvSpPr>
          <p:cNvPr id="6" name="CasellaDiTesto 5"/>
          <p:cNvSpPr txBox="1"/>
          <p:nvPr/>
        </p:nvSpPr>
        <p:spPr>
          <a:xfrm>
            <a:off x="1196752" y="0"/>
            <a:ext cx="5301208" cy="384721"/>
          </a:xfrm>
          <a:prstGeom prst="rect">
            <a:avLst/>
          </a:prstGeom>
          <a:noFill/>
        </p:spPr>
        <p:txBody>
          <a:bodyPr wrap="square" rtlCol="0">
            <a:spAutoFit/>
          </a:bodyPr>
          <a:lstStyle/>
          <a:p>
            <a:pPr algn="ctr"/>
            <a:r>
              <a:rPr lang="it-IT" sz="1900" dirty="0" smtClean="0">
                <a:ln>
                  <a:solidFill>
                    <a:srgbClr val="0075C4"/>
                  </a:solidFill>
                </a:ln>
                <a:solidFill>
                  <a:srgbClr val="6DD9FF"/>
                </a:solidFill>
                <a:latin typeface="Comic Sans MS" pitchFamily="66" charset="0"/>
              </a:rPr>
              <a:t>PRESENTAZIONE DELL’EQUIPE</a:t>
            </a:r>
            <a:endParaRPr lang="it-IT" sz="1900" dirty="0">
              <a:ln>
                <a:solidFill>
                  <a:srgbClr val="0075C4"/>
                </a:solidFill>
              </a:ln>
              <a:solidFill>
                <a:srgbClr val="6DD9FF"/>
              </a:solidFill>
              <a:latin typeface="Comic Sans MS" pitchFamily="66" charset="0"/>
            </a:endParaRPr>
          </a:p>
        </p:txBody>
      </p:sp>
      <p:sp>
        <p:nvSpPr>
          <p:cNvPr id="9" name="Rettangolo 8"/>
          <p:cNvSpPr/>
          <p:nvPr/>
        </p:nvSpPr>
        <p:spPr>
          <a:xfrm>
            <a:off x="1857364" y="5715009"/>
            <a:ext cx="3429000" cy="584775"/>
          </a:xfrm>
          <a:prstGeom prst="rect">
            <a:avLst/>
          </a:prstGeom>
        </p:spPr>
        <p:txBody>
          <a:bodyPr>
            <a:spAutoFit/>
          </a:bodyPr>
          <a:lstStyle/>
          <a:p>
            <a:r>
              <a:rPr lang="it-IT" sz="1600" i="1" dirty="0" smtClean="0">
                <a:latin typeface="Tempus Sans ITC" pitchFamily="82" charset="0"/>
              </a:rPr>
              <a:t>“</a:t>
            </a:r>
            <a:r>
              <a:rPr lang="it-IT" sz="1600" dirty="0" smtClean="0"/>
              <a:t/>
            </a:r>
            <a:br>
              <a:rPr lang="it-IT" sz="1600" dirty="0" smtClean="0"/>
            </a:br>
            <a:endParaRPr lang="it-IT"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4"/>
          <p:cNvSpPr>
            <a:spLocks noGrp="1"/>
          </p:cNvSpPr>
          <p:nvPr>
            <p:ph type="sldNum" sz="quarter" idx="12"/>
          </p:nvPr>
        </p:nvSpPr>
        <p:spPr>
          <a:xfrm>
            <a:off x="4914900" y="8475136"/>
            <a:ext cx="1600200" cy="486833"/>
          </a:xfrm>
        </p:spPr>
        <p:txBody>
          <a:bodyPr/>
          <a:lstStyle/>
          <a:p>
            <a:fld id="{D491546B-5BC9-43BF-8D73-9C8B6C667448}" type="slidenum">
              <a:rPr lang="it-IT" sz="1800" b="1" smtClean="0">
                <a:solidFill>
                  <a:srgbClr val="0070C0"/>
                </a:solidFill>
              </a:rPr>
              <a:pPr/>
              <a:t>6</a:t>
            </a:fld>
            <a:endParaRPr lang="it-IT" sz="1800" b="1" dirty="0">
              <a:solidFill>
                <a:srgbClr val="0070C0"/>
              </a:solidFill>
            </a:endParaRPr>
          </a:p>
        </p:txBody>
      </p:sp>
      <p:sp>
        <p:nvSpPr>
          <p:cNvPr id="6" name="CasellaDiTesto 5"/>
          <p:cNvSpPr txBox="1"/>
          <p:nvPr/>
        </p:nvSpPr>
        <p:spPr>
          <a:xfrm>
            <a:off x="548680" y="179512"/>
            <a:ext cx="6309320" cy="5109091"/>
          </a:xfrm>
          <a:prstGeom prst="rect">
            <a:avLst/>
          </a:prstGeom>
          <a:noFill/>
        </p:spPr>
        <p:txBody>
          <a:bodyPr wrap="square" rtlCol="0">
            <a:spAutoFit/>
          </a:bodyPr>
          <a:lstStyle/>
          <a:p>
            <a:pPr algn="ctr"/>
            <a:r>
              <a:rPr lang="it-IT" sz="2000" b="1" dirty="0" smtClean="0">
                <a:ln>
                  <a:solidFill>
                    <a:srgbClr val="0075C4"/>
                  </a:solidFill>
                </a:ln>
                <a:solidFill>
                  <a:srgbClr val="6DD9FF"/>
                </a:solidFill>
                <a:latin typeface="Comic Sans MS" pitchFamily="66" charset="0"/>
              </a:rPr>
              <a:t>IDEA </a:t>
            </a:r>
            <a:r>
              <a:rPr lang="it-IT" sz="2000" b="1" dirty="0" err="1" smtClean="0">
                <a:ln>
                  <a:solidFill>
                    <a:srgbClr val="0075C4"/>
                  </a:solidFill>
                </a:ln>
                <a:solidFill>
                  <a:srgbClr val="6DD9FF"/>
                </a:solidFill>
                <a:latin typeface="Comic Sans MS" pitchFamily="66" charset="0"/>
              </a:rPr>
              <a:t>DI</a:t>
            </a:r>
            <a:r>
              <a:rPr lang="it-IT" sz="2000" b="1" dirty="0" smtClean="0">
                <a:ln>
                  <a:solidFill>
                    <a:srgbClr val="0075C4"/>
                  </a:solidFill>
                </a:ln>
                <a:solidFill>
                  <a:srgbClr val="6DD9FF"/>
                </a:solidFill>
                <a:latin typeface="Comic Sans MS" pitchFamily="66" charset="0"/>
              </a:rPr>
              <a:t> BAMBINO</a:t>
            </a:r>
          </a:p>
          <a:p>
            <a:pPr algn="just"/>
            <a:endParaRPr lang="it-IT" sz="2400" b="1" dirty="0" smtClean="0">
              <a:latin typeface="Comic Sans MS" pitchFamily="66" charset="0"/>
            </a:endParaRPr>
          </a:p>
          <a:p>
            <a:pPr algn="just"/>
            <a:r>
              <a:rPr lang="it-IT" sz="1400" dirty="0" smtClean="0">
                <a:latin typeface="Comic Sans MS" pitchFamily="66" charset="0"/>
              </a:rPr>
              <a:t>Anche quest’ anno abbiamo dovuto organizzare gli spazi </a:t>
            </a:r>
            <a:r>
              <a:rPr lang="it-IT" sz="1400" dirty="0" err="1" smtClean="0">
                <a:latin typeface="Comic Sans MS" pitchFamily="66" charset="0"/>
              </a:rPr>
              <a:t>affinchè</a:t>
            </a:r>
            <a:r>
              <a:rPr lang="it-IT" sz="1400" dirty="0" smtClean="0">
                <a:latin typeface="Comic Sans MS" pitchFamily="66" charset="0"/>
              </a:rPr>
              <a:t> i bambini e i genitori al loro arrivo incontrino un luogo accogliente, caldo e curato</a:t>
            </a:r>
            <a:r>
              <a:rPr lang="it-IT" sz="1400" dirty="0" smtClean="0">
                <a:latin typeface="Comic Sans MS" pitchFamily="66" charset="0"/>
              </a:rPr>
              <a:t>,. </a:t>
            </a:r>
            <a:r>
              <a:rPr lang="it-IT" sz="1400" dirty="0" smtClean="0">
                <a:latin typeface="Comic Sans MS" pitchFamily="66" charset="0"/>
              </a:rPr>
              <a:t>La cura dell’ ambiente scolastico offre al bambino un senso di equilibrio che rende più sereno l’ingresso e che facilita la prima conoscenza dell’esplorazione. Un ambiente pulito, una struttura semplice e armonica, materiali non sovrabbondanti, ma ben distribuiti.  Sin dall’inizio, inoltre , è importante che creiamo un buon luogo di apprendimento e lavoriamo  sulla trasmissione dei valori su cui si impernia  il nostro percorso, dei veri e propri punti luce che aiutano tutte noi a ritrovarci piene di affetto, apertura , disponibilità, amicizia, amore e rispetto. Predisporremo ambienti che permettano al bambino di fare esperienze variegate e dirette ,per cui tutto ciò che mettiamo a disposizione è fondamentale per la qualità delle esperienze e delle conoscenze.</a:t>
            </a:r>
          </a:p>
          <a:p>
            <a:pPr algn="just"/>
            <a:r>
              <a:rPr lang="it-IT" sz="1400" dirty="0" smtClean="0">
                <a:latin typeface="Comic Sans MS" pitchFamily="66" charset="0"/>
              </a:rPr>
              <a:t>Faremo in modo che grandi e piccini si sentano accolti e che siano a loro volta educati ad accogliere l’altro. </a:t>
            </a:r>
          </a:p>
          <a:p>
            <a:pPr algn="just"/>
            <a:r>
              <a:rPr lang="it-IT" sz="1400" dirty="0" smtClean="0">
                <a:latin typeface="Comic Sans MS" pitchFamily="66" charset="0"/>
              </a:rPr>
              <a:t>Continueremo ad utilizzare  dei rinforzi positivi di tipo relazionale  come sorrisi, parole dolci, carezze, </a:t>
            </a:r>
            <a:r>
              <a:rPr lang="it-IT" sz="1400" dirty="0" err="1" smtClean="0">
                <a:latin typeface="Comic Sans MS" pitchFamily="66" charset="0"/>
              </a:rPr>
              <a:t>sguardi</a:t>
            </a:r>
            <a:r>
              <a:rPr lang="it-IT" sz="1400" dirty="0" err="1" smtClean="0">
                <a:latin typeface="Comic Sans MS" pitchFamily="66" charset="0"/>
              </a:rPr>
              <a:t>…</a:t>
            </a:r>
            <a:endParaRPr lang="it-IT" sz="1400" dirty="0" smtClean="0">
              <a:latin typeface="Comic Sans MS" pitchFamily="66" charset="0"/>
            </a:endParaRPr>
          </a:p>
          <a:p>
            <a:pPr algn="just"/>
            <a:endParaRPr lang="it-IT" sz="1400" b="1" dirty="0" smtClean="0">
              <a:latin typeface="Papyrus" pitchFamily="66" charset="0"/>
            </a:endParaRPr>
          </a:p>
          <a:p>
            <a:pPr algn="ctr"/>
            <a:endParaRPr lang="it-IT" sz="1400" dirty="0" smtClean="0">
              <a:latin typeface="Papyrus" pitchFamily="66" charset="0"/>
            </a:endParaRPr>
          </a:p>
          <a:p>
            <a:endParaRPr lang="it-IT" sz="1600" b="1" dirty="0" smtClean="0">
              <a:latin typeface="Tempus Sans ITC" pitchFamily="82" charset="0"/>
            </a:endParaRPr>
          </a:p>
        </p:txBody>
      </p:sp>
      <p:pic>
        <p:nvPicPr>
          <p:cNvPr id="18434" name="Picture 2" descr="Indovinelli per bambini a seconda delle età: una guida"/>
          <p:cNvPicPr>
            <a:picLocks noChangeAspect="1" noChangeArrowheads="1"/>
          </p:cNvPicPr>
          <p:nvPr/>
        </p:nvPicPr>
        <p:blipFill>
          <a:blip r:embed="rId2" cstate="print"/>
          <a:srcRect/>
          <a:stretch>
            <a:fillRect/>
          </a:stretch>
        </p:blipFill>
        <p:spPr bwMode="auto">
          <a:xfrm>
            <a:off x="1340768" y="4860032"/>
            <a:ext cx="4248472" cy="384486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92696" y="179512"/>
            <a:ext cx="5643602" cy="1220088"/>
          </a:xfrm>
          <a:prstGeom prst="rect">
            <a:avLst/>
          </a:prstGeom>
          <a:noFill/>
          <a:ln w="9525">
            <a:noFill/>
            <a:miter lim="800000"/>
            <a:headEnd/>
            <a:tailEnd/>
          </a:ln>
          <a:effectLst/>
        </p:spPr>
        <p:txBody>
          <a:bodyPr vert="horz" wrap="square" lIns="95770" tIns="47884" rIns="95770" bIns="47884" numCol="1" anchor="ctr" anchorCtr="0" compatLnSpc="1">
            <a:prstTxWarp prst="textNoShape">
              <a:avLst/>
            </a:prstTxWarp>
            <a:spAutoFit/>
          </a:bodyPr>
          <a:lstStyle/>
          <a:p>
            <a:pPr algn="ctr" fontAlgn="base">
              <a:spcBef>
                <a:spcPct val="0"/>
              </a:spcBef>
              <a:spcAft>
                <a:spcPct val="0"/>
              </a:spcAft>
            </a:pPr>
            <a:r>
              <a:rPr lang="it-IT" sz="2400" b="1" dirty="0" smtClean="0">
                <a:latin typeface="Comic Sans MS" pitchFamily="66" charset="0"/>
                <a:ea typeface="Times New Roman" pitchFamily="18" charset="0"/>
                <a:cs typeface="Verdana" pitchFamily="34" charset="0"/>
              </a:rPr>
              <a:t> </a:t>
            </a:r>
            <a:r>
              <a:rPr lang="it-IT" sz="2400" b="1" dirty="0" smtClean="0">
                <a:ln>
                  <a:solidFill>
                    <a:srgbClr val="0075C4"/>
                  </a:solidFill>
                </a:ln>
                <a:solidFill>
                  <a:srgbClr val="6DD9FF"/>
                </a:solidFill>
                <a:latin typeface="Comic Sans MS" pitchFamily="66" charset="0"/>
                <a:ea typeface="Times New Roman" pitchFamily="18" charset="0"/>
                <a:cs typeface="Verdana" pitchFamily="34" charset="0"/>
              </a:rPr>
              <a:t>FINALITA’ </a:t>
            </a:r>
          </a:p>
          <a:p>
            <a:pPr algn="ctr" fontAlgn="base">
              <a:spcBef>
                <a:spcPct val="0"/>
              </a:spcBef>
              <a:spcAft>
                <a:spcPct val="0"/>
              </a:spcAft>
            </a:pPr>
            <a:endParaRPr lang="it-IT" sz="2800" b="1" dirty="0" smtClean="0">
              <a:latin typeface="Comic Sans MS" pitchFamily="66" charset="0"/>
              <a:ea typeface="Times New Roman" pitchFamily="18" charset="0"/>
              <a:cs typeface="Verdana" pitchFamily="34" charset="0"/>
            </a:endParaRPr>
          </a:p>
          <a:p>
            <a:pPr fontAlgn="base">
              <a:spcBef>
                <a:spcPct val="0"/>
              </a:spcBef>
              <a:spcAft>
                <a:spcPct val="0"/>
              </a:spcAft>
            </a:pPr>
            <a:endParaRPr lang="it-IT" sz="2100" i="1" dirty="0" smtClean="0">
              <a:latin typeface="Comic Sans MS" pitchFamily="66" charset="0"/>
            </a:endParaRPr>
          </a:p>
        </p:txBody>
      </p:sp>
      <p:sp>
        <p:nvSpPr>
          <p:cNvPr id="8" name="Rettangolo 7"/>
          <p:cNvSpPr/>
          <p:nvPr/>
        </p:nvSpPr>
        <p:spPr>
          <a:xfrm>
            <a:off x="4869160" y="7164288"/>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numero diapositiva 4"/>
          <p:cNvSpPr txBox="1">
            <a:spLocks/>
          </p:cNvSpPr>
          <p:nvPr/>
        </p:nvSpPr>
        <p:spPr>
          <a:xfrm>
            <a:off x="5157192" y="8657167"/>
            <a:ext cx="1600200" cy="486833"/>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491546B-5BC9-43BF-8D73-9C8B6C667448}" type="slidenum">
              <a:rPr kumimoji="0" lang="it-IT" sz="1800" b="1" i="0" u="none" strike="noStrike" kern="1200" cap="none" spc="0" normalizeH="0" baseline="0" noProof="0" smtClean="0">
                <a:ln>
                  <a:noFill/>
                </a:ln>
                <a:solidFill>
                  <a:srgbClr val="0070C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800" b="1" i="0" u="none" strike="noStrike" kern="1200" cap="none" spc="0" normalizeH="0" baseline="0" noProof="0" dirty="0">
              <a:ln>
                <a:noFill/>
              </a:ln>
              <a:solidFill>
                <a:srgbClr val="0070C0"/>
              </a:solidFill>
              <a:effectLst/>
              <a:uLnTx/>
              <a:uFillTx/>
              <a:latin typeface="+mn-lt"/>
              <a:ea typeface="+mn-ea"/>
              <a:cs typeface="+mn-cs"/>
            </a:endParaRPr>
          </a:p>
        </p:txBody>
      </p:sp>
      <p:sp>
        <p:nvSpPr>
          <p:cNvPr id="6" name="Rettangolo 5"/>
          <p:cNvSpPr/>
          <p:nvPr/>
        </p:nvSpPr>
        <p:spPr>
          <a:xfrm>
            <a:off x="476672" y="755576"/>
            <a:ext cx="6147088" cy="3108543"/>
          </a:xfrm>
          <a:prstGeom prst="rect">
            <a:avLst/>
          </a:prstGeom>
        </p:spPr>
        <p:txBody>
          <a:bodyPr wrap="square">
            <a:spAutoFit/>
          </a:bodyPr>
          <a:lstStyle/>
          <a:p>
            <a:pPr algn="just">
              <a:buFont typeface="Wingdings" pitchFamily="2" charset="2"/>
              <a:buChar char="ü"/>
            </a:pPr>
            <a:r>
              <a:rPr lang="it-IT" sz="1400" dirty="0" smtClean="0">
                <a:latin typeface="Comic Sans MS" pitchFamily="66" charset="0"/>
              </a:rPr>
              <a:t>Educare i bambini alla bellezza affinché non si insinui più l’abitudine e la rassegnazione ma rimangano sempre vivi la curiosità e lo stupore, stimolando uno sguardo unico ed originale su di sé e sul mondo. </a:t>
            </a:r>
          </a:p>
          <a:p>
            <a:pPr algn="just">
              <a:buFont typeface="Wingdings" pitchFamily="2" charset="2"/>
              <a:buChar char="ü"/>
            </a:pPr>
            <a:endParaRPr lang="it-IT" sz="1400" dirty="0" smtClean="0">
              <a:latin typeface="Comic Sans MS" pitchFamily="66" charset="0"/>
            </a:endParaRPr>
          </a:p>
          <a:p>
            <a:pPr algn="just">
              <a:buFont typeface="Wingdings" pitchFamily="2" charset="2"/>
              <a:buChar char="ü"/>
            </a:pPr>
            <a:r>
              <a:rPr lang="it-IT" sz="1400" dirty="0" smtClean="0">
                <a:latin typeface="Comic Sans MS" pitchFamily="66" charset="0"/>
              </a:rPr>
              <a:t>Infondere nei bambini un clima di rispetto e di amore per scoprire il significato della propria vita e crescere nella cultura del cuore, nella speranza del domani e nella fiducia verso gli altri.</a:t>
            </a:r>
          </a:p>
          <a:p>
            <a:pPr algn="just">
              <a:buFont typeface="Wingdings" pitchFamily="2" charset="2"/>
              <a:buChar char="ü"/>
            </a:pPr>
            <a:endParaRPr lang="it-IT" sz="1400" dirty="0" smtClean="0">
              <a:latin typeface="Comic Sans MS" pitchFamily="66" charset="0"/>
            </a:endParaRPr>
          </a:p>
          <a:p>
            <a:pPr algn="just">
              <a:buFont typeface="Wingdings" pitchFamily="2" charset="2"/>
              <a:buChar char="ü"/>
            </a:pPr>
            <a:r>
              <a:rPr lang="it-IT" sz="1400" dirty="0" smtClean="0">
                <a:latin typeface="Comic Sans MS" pitchFamily="66" charset="0"/>
              </a:rPr>
              <a:t>Promuovere un’educazione armonica dei bambini che hanno scelto questa scuola, nel rispetto e nella valorizzazione dei ritmi evolutivi, delle capacità, delle differenze e delle identità di ciascuno in sintonia con le responsabilità educative della famiglia.</a:t>
            </a:r>
          </a:p>
          <a:p>
            <a:pPr algn="just">
              <a:buFont typeface="Wingdings" pitchFamily="2" charset="2"/>
              <a:buChar char="ü"/>
            </a:pPr>
            <a:endParaRPr lang="it-IT" sz="1400" dirty="0" smtClean="0">
              <a:latin typeface="Tempus Sans ITC" pitchFamily="82" charset="0"/>
            </a:endParaRPr>
          </a:p>
          <a:p>
            <a:pPr algn="just">
              <a:buFont typeface="Wingdings" pitchFamily="2" charset="2"/>
              <a:buChar char="ü"/>
            </a:pPr>
            <a:endParaRPr lang="it-IT" sz="1400" dirty="0" smtClean="0">
              <a:latin typeface="Tempus Sans ITC" pitchFamily="82" charset="0"/>
            </a:endParaRPr>
          </a:p>
        </p:txBody>
      </p:sp>
      <p:pic>
        <p:nvPicPr>
          <p:cNvPr id="17412" name="Picture 4" descr="baby angels pictures | lilla's Gifs &amp; Dividers: Angioletti/Baby Angels |  Bambini angeli, Disegno di un angelo, Quadri con angeli"/>
          <p:cNvPicPr>
            <a:picLocks noChangeAspect="1" noChangeArrowheads="1"/>
          </p:cNvPicPr>
          <p:nvPr/>
        </p:nvPicPr>
        <p:blipFill>
          <a:blip r:embed="rId2" cstate="print"/>
          <a:srcRect/>
          <a:stretch>
            <a:fillRect/>
          </a:stretch>
        </p:blipFill>
        <p:spPr bwMode="auto">
          <a:xfrm>
            <a:off x="1628800" y="3995936"/>
            <a:ext cx="3744416" cy="441009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D491546B-5BC9-43BF-8D73-9C8B6C667448}" type="slidenum">
              <a:rPr lang="it-IT" sz="1800" b="1" smtClean="0">
                <a:solidFill>
                  <a:srgbClr val="0070C0"/>
                </a:solidFill>
              </a:rPr>
              <a:pPr/>
              <a:t>8</a:t>
            </a:fld>
            <a:endParaRPr lang="it-IT" sz="1800" b="1" dirty="0">
              <a:solidFill>
                <a:srgbClr val="0070C0"/>
              </a:solidFill>
            </a:endParaRPr>
          </a:p>
        </p:txBody>
      </p:sp>
      <p:sp>
        <p:nvSpPr>
          <p:cNvPr id="9" name="CasellaDiTesto 8"/>
          <p:cNvSpPr txBox="1"/>
          <p:nvPr/>
        </p:nvSpPr>
        <p:spPr>
          <a:xfrm>
            <a:off x="404664" y="179512"/>
            <a:ext cx="6453336" cy="9941183"/>
          </a:xfrm>
          <a:prstGeom prst="rect">
            <a:avLst/>
          </a:prstGeom>
          <a:noFill/>
        </p:spPr>
        <p:txBody>
          <a:bodyPr wrap="square" rtlCol="0">
            <a:spAutoFit/>
          </a:bodyPr>
          <a:lstStyle/>
          <a:p>
            <a:endParaRPr lang="it-IT" b="1" dirty="0" smtClean="0">
              <a:latin typeface="Tempus Sans ITC" pitchFamily="82" charset="0"/>
            </a:endParaRPr>
          </a:p>
          <a:p>
            <a:pPr algn="ctr"/>
            <a:r>
              <a:rPr lang="it-IT" sz="2400" b="1" dirty="0" smtClean="0">
                <a:ln>
                  <a:solidFill>
                    <a:schemeClr val="tx2"/>
                  </a:solidFill>
                </a:ln>
                <a:solidFill>
                  <a:srgbClr val="6DD9FF"/>
                </a:solidFill>
                <a:latin typeface="Book Antiqua" pitchFamily="18" charset="0"/>
              </a:rPr>
              <a:t>Obiettivi</a:t>
            </a:r>
          </a:p>
          <a:p>
            <a:pPr algn="ctr"/>
            <a:endParaRPr lang="it-IT" sz="2400" b="1" dirty="0" smtClean="0">
              <a:ln>
                <a:solidFill>
                  <a:schemeClr val="tx1"/>
                </a:solidFill>
              </a:ln>
              <a:solidFill>
                <a:srgbClr val="92D050"/>
              </a:solidFill>
              <a:latin typeface="Book Antiqua" pitchFamily="18" charset="0"/>
            </a:endParaRPr>
          </a:p>
          <a:p>
            <a:r>
              <a:rPr lang="it-IT" b="1" dirty="0" smtClean="0">
                <a:ln>
                  <a:solidFill>
                    <a:schemeClr val="tx2"/>
                  </a:solidFill>
                </a:ln>
                <a:solidFill>
                  <a:srgbClr val="6DD9FF"/>
                </a:solidFill>
                <a:latin typeface="Comic Sans MS" pitchFamily="66" charset="0"/>
              </a:rPr>
              <a:t>IL SÉ E </a:t>
            </a:r>
            <a:r>
              <a:rPr lang="it-IT" b="1" dirty="0" smtClean="0">
                <a:ln>
                  <a:solidFill>
                    <a:schemeClr val="tx2"/>
                  </a:solidFill>
                </a:ln>
                <a:solidFill>
                  <a:srgbClr val="6DD9FF"/>
                </a:solidFill>
                <a:latin typeface="Comic Sans MS" pitchFamily="66" charset="0"/>
              </a:rPr>
              <a:t>L’ALTRO</a:t>
            </a:r>
          </a:p>
          <a:p>
            <a:endParaRPr lang="it-IT" b="1" dirty="0" smtClean="0">
              <a:ln>
                <a:solidFill>
                  <a:schemeClr val="tx2"/>
                </a:solidFill>
              </a:ln>
              <a:solidFill>
                <a:srgbClr val="6DD9FF"/>
              </a:solidFill>
              <a:latin typeface="Comic Sans MS" pitchFamily="66" charset="0"/>
            </a:endParaRPr>
          </a:p>
          <a:p>
            <a:pPr>
              <a:buFontTx/>
              <a:buChar char="-"/>
            </a:pPr>
            <a:r>
              <a:rPr lang="it-IT" sz="1400" dirty="0" smtClean="0">
                <a:latin typeface="Comic Sans MS" pitchFamily="66" charset="0"/>
              </a:rPr>
              <a:t>Stabilisce relazioni positive con adulti e compagni</a:t>
            </a:r>
          </a:p>
          <a:p>
            <a:pPr>
              <a:buFontTx/>
              <a:buChar char="-"/>
            </a:pPr>
            <a:r>
              <a:rPr lang="it-IT" sz="1400" dirty="0" smtClean="0">
                <a:latin typeface="Comic Sans MS" pitchFamily="66" charset="0"/>
              </a:rPr>
              <a:t>Conosce e rispetta le regole della vita comunitaria</a:t>
            </a:r>
            <a:endParaRPr lang="it-IT" sz="1400" dirty="0" smtClean="0">
              <a:latin typeface="Comic Sans MS" pitchFamily="66" charset="0"/>
            </a:endParaRPr>
          </a:p>
          <a:p>
            <a:pPr>
              <a:buFontTx/>
              <a:buChar char="-"/>
            </a:pPr>
            <a:r>
              <a:rPr lang="it-IT" sz="1400" dirty="0" smtClean="0">
                <a:latin typeface="Comic Sans MS" pitchFamily="66" charset="0"/>
              </a:rPr>
              <a:t>Pone domande sui temi esistenziali e religiosi,sulle diversità culturali, su ciò che è bene o male</a:t>
            </a:r>
            <a:endParaRPr lang="it-IT" sz="1400" dirty="0" smtClean="0">
              <a:latin typeface="Comic Sans MS" pitchFamily="66" charset="0"/>
            </a:endParaRPr>
          </a:p>
          <a:p>
            <a:pPr>
              <a:buFontTx/>
              <a:buChar char="-"/>
            </a:pPr>
            <a:r>
              <a:rPr lang="it-IT" sz="1400" dirty="0" smtClean="0">
                <a:latin typeface="Comic Sans MS" pitchFamily="66" charset="0"/>
              </a:rPr>
              <a:t>Partecipa alle attività di gruppo</a:t>
            </a:r>
          </a:p>
          <a:p>
            <a:pPr>
              <a:buFontTx/>
              <a:buChar char="-"/>
            </a:pPr>
            <a:r>
              <a:rPr lang="it-IT" sz="1400" dirty="0" smtClean="0">
                <a:latin typeface="Comic Sans MS" pitchFamily="66" charset="0"/>
              </a:rPr>
              <a:t>Partecipa </a:t>
            </a:r>
            <a:r>
              <a:rPr lang="it-IT" sz="1400" dirty="0" smtClean="0">
                <a:latin typeface="Comic Sans MS" pitchFamily="66" charset="0"/>
              </a:rPr>
              <a:t>attivamente alle conversazioni e si confronta con gli adulti e i coetanei</a:t>
            </a:r>
          </a:p>
          <a:p>
            <a:pPr>
              <a:buFontTx/>
              <a:buChar char="-"/>
            </a:pPr>
            <a:r>
              <a:rPr lang="it-IT" sz="1400" dirty="0" smtClean="0">
                <a:latin typeface="Comic Sans MS" pitchFamily="66" charset="0"/>
              </a:rPr>
              <a:t>Esprime l’affetto attraverso piccoli doni</a:t>
            </a:r>
          </a:p>
          <a:p>
            <a:pPr>
              <a:buFontTx/>
              <a:buChar char="-"/>
            </a:pPr>
            <a:r>
              <a:rPr lang="it-IT" sz="1400" dirty="0" smtClean="0">
                <a:latin typeface="Comic Sans MS" pitchFamily="66" charset="0"/>
              </a:rPr>
              <a:t>Realizza insieme ai compagni scenografie e costumi per le feste</a:t>
            </a:r>
          </a:p>
          <a:p>
            <a:pPr>
              <a:buFontTx/>
              <a:buChar char="-"/>
            </a:pPr>
            <a:r>
              <a:rPr lang="it-IT" sz="1400" dirty="0" smtClean="0">
                <a:latin typeface="Comic Sans MS" pitchFamily="66" charset="0"/>
              </a:rPr>
              <a:t>Comprende il messaggio di pace</a:t>
            </a:r>
          </a:p>
          <a:p>
            <a:pPr>
              <a:buFontTx/>
              <a:buChar char="-"/>
            </a:pPr>
            <a:r>
              <a:rPr lang="it-IT" sz="1400" dirty="0" smtClean="0">
                <a:latin typeface="Comic Sans MS" pitchFamily="66" charset="0"/>
              </a:rPr>
              <a:t>Collabora alla realizzazione di cartelloni artistici di libera espressione</a:t>
            </a:r>
          </a:p>
          <a:p>
            <a:pPr>
              <a:buFontTx/>
              <a:buChar char="-"/>
            </a:pPr>
            <a:r>
              <a:rPr lang="it-IT" sz="1400" dirty="0" smtClean="0">
                <a:latin typeface="Comic Sans MS" pitchFamily="66" charset="0"/>
              </a:rPr>
              <a:t>Si orienta nelle prime generalizzazioni di passato, presente, futuro</a:t>
            </a:r>
          </a:p>
          <a:p>
            <a:pPr>
              <a:buFontTx/>
              <a:buChar char="-"/>
            </a:pPr>
            <a:endParaRPr lang="it-IT" sz="1400" dirty="0" smtClean="0">
              <a:latin typeface="Comic Sans MS" pitchFamily="66" charset="0"/>
            </a:endParaRPr>
          </a:p>
          <a:p>
            <a:pPr>
              <a:buFontTx/>
              <a:buChar char="-"/>
            </a:pPr>
            <a:endParaRPr lang="it-IT" sz="1400" dirty="0" smtClean="0">
              <a:latin typeface="Book Antiqua" pitchFamily="18" charset="0"/>
            </a:endParaRPr>
          </a:p>
          <a:p>
            <a:r>
              <a:rPr lang="it-IT" b="1" dirty="0" smtClean="0">
                <a:ln>
                  <a:solidFill>
                    <a:schemeClr val="tx2"/>
                  </a:solidFill>
                </a:ln>
                <a:solidFill>
                  <a:srgbClr val="6DD9FF"/>
                </a:solidFill>
                <a:latin typeface="Comic Sans MS" pitchFamily="66" charset="0"/>
              </a:rPr>
              <a:t>IL CORPO E IL </a:t>
            </a:r>
            <a:r>
              <a:rPr lang="it-IT" b="1" dirty="0" smtClean="0">
                <a:ln>
                  <a:solidFill>
                    <a:schemeClr val="tx2"/>
                  </a:solidFill>
                </a:ln>
                <a:solidFill>
                  <a:srgbClr val="6DD9FF"/>
                </a:solidFill>
                <a:latin typeface="Comic Sans MS" pitchFamily="66" charset="0"/>
              </a:rPr>
              <a:t>MOVIMENTO</a:t>
            </a:r>
          </a:p>
          <a:p>
            <a:endParaRPr lang="it-IT" b="1" dirty="0" smtClean="0">
              <a:ln>
                <a:solidFill>
                  <a:schemeClr val="tx2"/>
                </a:solidFill>
              </a:ln>
              <a:solidFill>
                <a:srgbClr val="6DD9FF"/>
              </a:solidFill>
              <a:latin typeface="Comic Sans MS" pitchFamily="66" charset="0"/>
            </a:endParaRPr>
          </a:p>
          <a:p>
            <a:r>
              <a:rPr lang="it-IT" sz="1400" b="1" dirty="0" smtClean="0">
                <a:latin typeface="Comic Sans MS" pitchFamily="66" charset="0"/>
              </a:rPr>
              <a:t>-</a:t>
            </a:r>
            <a:r>
              <a:rPr lang="it-IT" sz="1400" dirty="0" smtClean="0">
                <a:latin typeface="Comic Sans MS" pitchFamily="66" charset="0"/>
              </a:rPr>
              <a:t>conoscere e muoversi adeguatamente nella </a:t>
            </a:r>
            <a:r>
              <a:rPr lang="it-IT" sz="1400" dirty="0" smtClean="0">
                <a:latin typeface="Comic Sans MS" pitchFamily="66" charset="0"/>
              </a:rPr>
              <a:t>scuola </a:t>
            </a:r>
          </a:p>
          <a:p>
            <a:pPr>
              <a:buFontTx/>
              <a:buChar char="-"/>
            </a:pPr>
            <a:r>
              <a:rPr lang="it-IT" sz="1400" dirty="0" smtClean="0">
                <a:latin typeface="Comic Sans MS" pitchFamily="66" charset="0"/>
              </a:rPr>
              <a:t>attivare schemi motori di base</a:t>
            </a:r>
          </a:p>
          <a:p>
            <a:pPr>
              <a:buFontTx/>
              <a:buChar char="-"/>
            </a:pPr>
            <a:r>
              <a:rPr lang="it-IT" sz="1400" dirty="0" smtClean="0">
                <a:latin typeface="Comic Sans MS" pitchFamily="66" charset="0"/>
              </a:rPr>
              <a:t>Rappresentare graficamente lo schema corporeo</a:t>
            </a:r>
            <a:endParaRPr lang="it-IT" sz="1400" dirty="0" smtClean="0">
              <a:latin typeface="Comic Sans MS" pitchFamily="66" charset="0"/>
            </a:endParaRPr>
          </a:p>
          <a:p>
            <a:pPr>
              <a:buFontTx/>
              <a:buChar char="-"/>
            </a:pPr>
            <a:r>
              <a:rPr lang="it-IT" sz="1400" dirty="0" smtClean="0">
                <a:latin typeface="Comic Sans MS" pitchFamily="66" charset="0"/>
              </a:rPr>
              <a:t>Conoscere </a:t>
            </a:r>
            <a:r>
              <a:rPr lang="it-IT" sz="1400" dirty="0" smtClean="0">
                <a:latin typeface="Comic Sans MS" pitchFamily="66" charset="0"/>
              </a:rPr>
              <a:t>e rappresentare lo schema del viso</a:t>
            </a:r>
          </a:p>
          <a:p>
            <a:pPr>
              <a:buFontTx/>
              <a:buChar char="-"/>
            </a:pPr>
            <a:r>
              <a:rPr lang="it-IT" sz="1400" dirty="0" smtClean="0">
                <a:latin typeface="Comic Sans MS" pitchFamily="66" charset="0"/>
              </a:rPr>
              <a:t>Percepire il proprio corpo in relazione allo spazio</a:t>
            </a:r>
          </a:p>
          <a:p>
            <a:pPr>
              <a:buFontTx/>
              <a:buChar char="-"/>
            </a:pPr>
            <a:r>
              <a:rPr lang="it-IT" sz="1400" dirty="0" smtClean="0">
                <a:latin typeface="Comic Sans MS" pitchFamily="66" charset="0"/>
              </a:rPr>
              <a:t>Sviluppare sicurezza nei movimenti e consapevolezza  delle proprie </a:t>
            </a:r>
          </a:p>
          <a:p>
            <a:r>
              <a:rPr lang="it-IT" sz="1400" dirty="0" smtClean="0">
                <a:latin typeface="Comic Sans MS" pitchFamily="66" charset="0"/>
              </a:rPr>
              <a:t>potenzialità </a:t>
            </a:r>
          </a:p>
          <a:p>
            <a:r>
              <a:rPr lang="it-IT" sz="1400" dirty="0" smtClean="0">
                <a:latin typeface="Comic Sans MS" pitchFamily="66" charset="0"/>
              </a:rPr>
              <a:t>-sviluppare scioltezza e coordinazione motoria </a:t>
            </a:r>
          </a:p>
          <a:p>
            <a:r>
              <a:rPr lang="it-IT" sz="1400" dirty="0" smtClean="0">
                <a:latin typeface="Comic Sans MS" pitchFamily="66" charset="0"/>
              </a:rPr>
              <a:t>-sviluppare la coordinazione </a:t>
            </a:r>
            <a:r>
              <a:rPr lang="it-IT" sz="1400" dirty="0" err="1" smtClean="0">
                <a:latin typeface="Comic Sans MS" pitchFamily="66" charset="0"/>
              </a:rPr>
              <a:t>oculo-manuale</a:t>
            </a:r>
            <a:endParaRPr lang="it-IT" sz="1400" dirty="0" smtClean="0">
              <a:latin typeface="Comic Sans MS" pitchFamily="66" charset="0"/>
            </a:endParaRPr>
          </a:p>
          <a:p>
            <a:r>
              <a:rPr lang="it-IT" sz="1400" dirty="0" smtClean="0">
                <a:latin typeface="Comic Sans MS" pitchFamily="66" charset="0"/>
              </a:rPr>
              <a:t>-sviluppare l’equilibrio statico e </a:t>
            </a:r>
            <a:r>
              <a:rPr lang="it-IT" sz="1400" dirty="0" smtClean="0">
                <a:latin typeface="Comic Sans MS" pitchFamily="66" charset="0"/>
              </a:rPr>
              <a:t>dinamico</a:t>
            </a:r>
          </a:p>
          <a:p>
            <a:r>
              <a:rPr lang="it-IT" sz="1400" dirty="0" smtClean="0">
                <a:latin typeface="Comic Sans MS" pitchFamily="66" charset="0"/>
              </a:rPr>
              <a:t>-Migliorare la motricità fine</a:t>
            </a:r>
          </a:p>
          <a:p>
            <a:r>
              <a:rPr lang="it-IT" sz="1400" dirty="0" smtClean="0">
                <a:latin typeface="Comic Sans MS" pitchFamily="66" charset="0"/>
              </a:rPr>
              <a:t>-Riconoscere la destra e la sinistra sul proprio corpo</a:t>
            </a:r>
          </a:p>
          <a:p>
            <a:r>
              <a:rPr lang="it-IT" sz="1400" dirty="0" smtClean="0">
                <a:latin typeface="Comic Sans MS" pitchFamily="66" charset="0"/>
              </a:rPr>
              <a:t>-acquisire consapevolezza delle proprie percezioni sensoriali</a:t>
            </a:r>
            <a:endParaRPr lang="it-IT" sz="1400" dirty="0" smtClean="0">
              <a:latin typeface="Comic Sans MS" pitchFamily="66" charset="0"/>
            </a:endParaRPr>
          </a:p>
          <a:p>
            <a:endParaRPr lang="it-IT" sz="1400" dirty="0" smtClean="0">
              <a:latin typeface="Tempus Sans ITC" pitchFamily="82" charset="0"/>
            </a:endParaRPr>
          </a:p>
          <a:p>
            <a:endParaRPr lang="it-IT" sz="1400"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dirty="0" smtClean="0"/>
          </a:p>
          <a:p>
            <a:r>
              <a:rPr lang="it-IT" dirty="0" smtClean="0"/>
              <a:t>  </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egnaposto numero diapositiva 4"/>
          <p:cNvSpPr>
            <a:spLocks noGrp="1"/>
          </p:cNvSpPr>
          <p:nvPr>
            <p:ph type="sldNum" sz="quarter" idx="12"/>
          </p:nvPr>
        </p:nvSpPr>
        <p:spPr>
          <a:xfrm>
            <a:off x="4914900" y="8475136"/>
            <a:ext cx="1600200" cy="486833"/>
          </a:xfrm>
        </p:spPr>
        <p:txBody>
          <a:bodyPr/>
          <a:lstStyle/>
          <a:p>
            <a:fld id="{D491546B-5BC9-43BF-8D73-9C8B6C667448}" type="slidenum">
              <a:rPr lang="it-IT" sz="1800" b="1" smtClean="0">
                <a:solidFill>
                  <a:srgbClr val="0070C0"/>
                </a:solidFill>
              </a:rPr>
              <a:pPr/>
              <a:t>9</a:t>
            </a:fld>
            <a:endParaRPr lang="it-IT" sz="1800" b="1" dirty="0">
              <a:solidFill>
                <a:srgbClr val="0070C0"/>
              </a:solidFill>
            </a:endParaRPr>
          </a:p>
        </p:txBody>
      </p:sp>
      <p:sp>
        <p:nvSpPr>
          <p:cNvPr id="45" name="Rettangolo 44"/>
          <p:cNvSpPr/>
          <p:nvPr/>
        </p:nvSpPr>
        <p:spPr>
          <a:xfrm>
            <a:off x="404664" y="-108520"/>
            <a:ext cx="6453336" cy="8371523"/>
          </a:xfrm>
          <a:prstGeom prst="rect">
            <a:avLst/>
          </a:prstGeom>
        </p:spPr>
        <p:txBody>
          <a:bodyPr wrap="square">
            <a:spAutoFit/>
          </a:bodyPr>
          <a:lstStyle/>
          <a:p>
            <a:r>
              <a:rPr lang="it-IT" dirty="0" smtClean="0"/>
              <a:t>I</a:t>
            </a:r>
          </a:p>
          <a:p>
            <a:r>
              <a:rPr lang="it-IT" dirty="0" smtClean="0">
                <a:ln>
                  <a:solidFill>
                    <a:schemeClr val="tx2"/>
                  </a:solidFill>
                </a:ln>
                <a:solidFill>
                  <a:srgbClr val="6DD9FF"/>
                </a:solidFill>
                <a:latin typeface="Comic Sans MS" pitchFamily="66" charset="0"/>
              </a:rPr>
              <a:t>IMMAGINI,SUONI,COLORI</a:t>
            </a:r>
          </a:p>
          <a:p>
            <a:endParaRPr lang="it-IT" dirty="0" smtClean="0">
              <a:ln>
                <a:solidFill>
                  <a:schemeClr val="tx2"/>
                </a:solidFill>
              </a:ln>
              <a:solidFill>
                <a:srgbClr val="6DD9FF"/>
              </a:solidFill>
              <a:latin typeface="Comic Sans MS" pitchFamily="66" charset="0"/>
            </a:endParaRPr>
          </a:p>
          <a:p>
            <a:r>
              <a:rPr lang="it-IT" sz="1400" dirty="0" smtClean="0">
                <a:latin typeface="Comic Sans MS" pitchFamily="66" charset="0"/>
              </a:rPr>
              <a:t>-conoscere e utilizzare nuove tecniche manipolative e </a:t>
            </a:r>
            <a:r>
              <a:rPr lang="it-IT" sz="1400" dirty="0" smtClean="0">
                <a:latin typeface="Comic Sans MS" pitchFamily="66" charset="0"/>
              </a:rPr>
              <a:t>pittoriche</a:t>
            </a:r>
          </a:p>
          <a:p>
            <a:r>
              <a:rPr lang="it-IT" sz="1400" dirty="0" smtClean="0">
                <a:latin typeface="Comic Sans MS" pitchFamily="66" charset="0"/>
              </a:rPr>
              <a:t>-riconoscere le caratteristiche di alcuni alberi</a:t>
            </a:r>
            <a:endParaRPr lang="it-IT" sz="1400" dirty="0" smtClean="0">
              <a:latin typeface="Comic Sans MS" pitchFamily="66" charset="0"/>
            </a:endParaRPr>
          </a:p>
          <a:p>
            <a:r>
              <a:rPr lang="it-IT" sz="1400" dirty="0" smtClean="0">
                <a:latin typeface="Comic Sans MS" pitchFamily="66" charset="0"/>
              </a:rPr>
              <a:t>-esplorare e utilizzare materiali diversi</a:t>
            </a:r>
          </a:p>
          <a:p>
            <a:r>
              <a:rPr lang="it-IT" sz="1400" dirty="0" smtClean="0">
                <a:latin typeface="Comic Sans MS" pitchFamily="66" charset="0"/>
              </a:rPr>
              <a:t>-saper rappresentare le stagioni con materiali diversi</a:t>
            </a:r>
          </a:p>
          <a:p>
            <a:r>
              <a:rPr lang="it-IT" sz="1400" dirty="0" smtClean="0">
                <a:latin typeface="Comic Sans MS" pitchFamily="66" charset="0"/>
              </a:rPr>
              <a:t>-comprendere fenomeni naturali attraverso giochi musiche e racconti</a:t>
            </a:r>
          </a:p>
          <a:p>
            <a:r>
              <a:rPr lang="it-IT" sz="1400" dirty="0" smtClean="0">
                <a:latin typeface="Comic Sans MS" pitchFamily="66" charset="0"/>
              </a:rPr>
              <a:t>-conoscere e denominare i </a:t>
            </a:r>
            <a:r>
              <a:rPr lang="it-IT" sz="1400" dirty="0" smtClean="0">
                <a:latin typeface="Comic Sans MS" pitchFamily="66" charset="0"/>
              </a:rPr>
              <a:t>colori anche in vari elementi della realtà</a:t>
            </a:r>
            <a:endParaRPr lang="it-IT" sz="1400" dirty="0" smtClean="0">
              <a:latin typeface="Comic Sans MS" pitchFamily="66" charset="0"/>
            </a:endParaRPr>
          </a:p>
          <a:p>
            <a:r>
              <a:rPr lang="it-IT" sz="1400" dirty="0" smtClean="0">
                <a:latin typeface="Comic Sans MS" pitchFamily="66" charset="0"/>
              </a:rPr>
              <a:t>-sperimentare le mescolanze di </a:t>
            </a:r>
            <a:r>
              <a:rPr lang="it-IT" sz="1400" dirty="0" smtClean="0">
                <a:latin typeface="Comic Sans MS" pitchFamily="66" charset="0"/>
              </a:rPr>
              <a:t>colore</a:t>
            </a:r>
            <a:endParaRPr lang="it-IT" sz="1400" dirty="0" smtClean="0">
              <a:latin typeface="Comic Sans MS" pitchFamily="66" charset="0"/>
            </a:endParaRPr>
          </a:p>
          <a:p>
            <a:r>
              <a:rPr lang="it-IT" sz="1400" dirty="0" smtClean="0">
                <a:latin typeface="Comic Sans MS" pitchFamily="66" charset="0"/>
              </a:rPr>
              <a:t>-saper creare  gradazioni di colore</a:t>
            </a:r>
          </a:p>
          <a:p>
            <a:r>
              <a:rPr lang="it-IT" sz="1400" dirty="0" smtClean="0">
                <a:latin typeface="Comic Sans MS" pitchFamily="66" charset="0"/>
              </a:rPr>
              <a:t>-creare manufatti </a:t>
            </a:r>
            <a:r>
              <a:rPr lang="it-IT" sz="1400" dirty="0" smtClean="0">
                <a:latin typeface="Comic Sans MS" pitchFamily="66" charset="0"/>
              </a:rPr>
              <a:t>artistici</a:t>
            </a:r>
          </a:p>
          <a:p>
            <a:r>
              <a:rPr lang="it-IT" sz="1400" dirty="0" smtClean="0">
                <a:latin typeface="Comic Sans MS" pitchFamily="66" charset="0"/>
              </a:rPr>
              <a:t>-riconosce e discrimina alcune caratteristiche del suono e della voce</a:t>
            </a:r>
            <a:endParaRPr lang="it-IT" sz="1400" dirty="0" smtClean="0">
              <a:latin typeface="Comic Sans MS" pitchFamily="66" charset="0"/>
            </a:endParaRPr>
          </a:p>
          <a:p>
            <a:r>
              <a:rPr lang="it-IT" sz="1400" dirty="0" smtClean="0">
                <a:latin typeface="Comic Sans MS" pitchFamily="66" charset="0"/>
              </a:rPr>
              <a:t>-realizzare scenografie per le recite</a:t>
            </a:r>
          </a:p>
          <a:p>
            <a:r>
              <a:rPr lang="it-IT" sz="1400" dirty="0" smtClean="0">
                <a:latin typeface="Comic Sans MS" pitchFamily="66" charset="0"/>
              </a:rPr>
              <a:t>-interpretare con la mimica del volto e con il corpo un ruolo assegnato</a:t>
            </a:r>
          </a:p>
          <a:p>
            <a:r>
              <a:rPr lang="it-IT" sz="1400" dirty="0" smtClean="0">
                <a:latin typeface="Comic Sans MS" pitchFamily="66" charset="0"/>
              </a:rPr>
              <a:t>-conoscere e riprodurre gli  habitat  naturali di animali e </a:t>
            </a:r>
            <a:r>
              <a:rPr lang="it-IT" sz="1400" dirty="0" smtClean="0">
                <a:latin typeface="Comic Sans MS" pitchFamily="66" charset="0"/>
              </a:rPr>
              <a:t>insetti</a:t>
            </a:r>
          </a:p>
          <a:p>
            <a:endParaRPr lang="it-IT" sz="1400" b="1" dirty="0" smtClean="0">
              <a:latin typeface="Book Antiqua" pitchFamily="18" charset="0"/>
            </a:endParaRPr>
          </a:p>
          <a:p>
            <a:endParaRPr lang="it-IT" sz="1400" dirty="0" smtClean="0">
              <a:latin typeface="Book Antiqua" pitchFamily="18" charset="0"/>
            </a:endParaRPr>
          </a:p>
          <a:p>
            <a:r>
              <a:rPr lang="it-IT" dirty="0" smtClean="0">
                <a:ln>
                  <a:solidFill>
                    <a:schemeClr val="tx2"/>
                  </a:solidFill>
                </a:ln>
                <a:solidFill>
                  <a:srgbClr val="6DD9FF"/>
                </a:solidFill>
                <a:latin typeface="Comic Sans MS" pitchFamily="66" charset="0"/>
              </a:rPr>
              <a:t>DISCORSI E LE </a:t>
            </a:r>
            <a:r>
              <a:rPr lang="it-IT" dirty="0" smtClean="0">
                <a:ln>
                  <a:solidFill>
                    <a:schemeClr val="tx2"/>
                  </a:solidFill>
                </a:ln>
                <a:solidFill>
                  <a:srgbClr val="6DD9FF"/>
                </a:solidFill>
                <a:latin typeface="Comic Sans MS" pitchFamily="66" charset="0"/>
              </a:rPr>
              <a:t>PAROLE</a:t>
            </a:r>
          </a:p>
          <a:p>
            <a:endParaRPr lang="it-IT" dirty="0" smtClean="0">
              <a:ln>
                <a:solidFill>
                  <a:schemeClr val="tx2"/>
                </a:solidFill>
              </a:ln>
              <a:solidFill>
                <a:srgbClr val="6DD9FF"/>
              </a:solidFill>
              <a:latin typeface="Comic Sans MS" pitchFamily="66" charset="0"/>
            </a:endParaRPr>
          </a:p>
          <a:p>
            <a:r>
              <a:rPr lang="it-IT" sz="1400" dirty="0" smtClean="0">
                <a:latin typeface="Comic Sans MS" pitchFamily="66" charset="0"/>
              </a:rPr>
              <a:t>-ascoltare e comprendere narrazioni e poesie sulle stagioni</a:t>
            </a:r>
          </a:p>
          <a:p>
            <a:r>
              <a:rPr lang="it-IT" sz="1400" dirty="0" smtClean="0">
                <a:latin typeface="Comic Sans MS" pitchFamily="66" charset="0"/>
              </a:rPr>
              <a:t>-memorizzare e interpretare semplici </a:t>
            </a:r>
            <a:r>
              <a:rPr lang="it-IT" sz="1400" dirty="0" smtClean="0">
                <a:latin typeface="Comic Sans MS" pitchFamily="66" charset="0"/>
              </a:rPr>
              <a:t>filastrocche</a:t>
            </a:r>
          </a:p>
          <a:p>
            <a:pPr>
              <a:buFontTx/>
              <a:buChar char="-"/>
            </a:pPr>
            <a:r>
              <a:rPr lang="it-IT" sz="1400" dirty="0" smtClean="0">
                <a:latin typeface="Comic Sans MS" pitchFamily="66" charset="0"/>
              </a:rPr>
              <a:t>leggere semplici immagini</a:t>
            </a:r>
          </a:p>
          <a:p>
            <a:pPr>
              <a:buFontTx/>
              <a:buChar char="-"/>
            </a:pPr>
            <a:r>
              <a:rPr lang="it-IT" sz="1400" dirty="0" smtClean="0">
                <a:latin typeface="Comic Sans MS" pitchFamily="66" charset="0"/>
              </a:rPr>
              <a:t> pronunciare correttamente le parole</a:t>
            </a:r>
            <a:endParaRPr lang="it-IT" sz="1400" dirty="0" smtClean="0">
              <a:latin typeface="Comic Sans MS" pitchFamily="66" charset="0"/>
            </a:endParaRPr>
          </a:p>
          <a:p>
            <a:r>
              <a:rPr lang="it-IT" sz="1400" dirty="0" smtClean="0">
                <a:latin typeface="Comic Sans MS" pitchFamily="66" charset="0"/>
              </a:rPr>
              <a:t>-confrontarsi con i compagni e gli adulti nel </a:t>
            </a:r>
            <a:r>
              <a:rPr lang="it-IT" sz="1400" dirty="0" err="1" smtClean="0">
                <a:latin typeface="Comic Sans MS" pitchFamily="66" charset="0"/>
              </a:rPr>
              <a:t>circle-time</a:t>
            </a:r>
            <a:endParaRPr lang="it-IT" sz="1400" dirty="0" smtClean="0">
              <a:latin typeface="Comic Sans MS" pitchFamily="66" charset="0"/>
            </a:endParaRPr>
          </a:p>
          <a:p>
            <a:r>
              <a:rPr lang="it-IT" sz="1400" dirty="0" smtClean="0">
                <a:latin typeface="Comic Sans MS" pitchFamily="66" charset="0"/>
              </a:rPr>
              <a:t>-conoscere le parole gentili</a:t>
            </a:r>
          </a:p>
          <a:p>
            <a:r>
              <a:rPr lang="it-IT" sz="1400" dirty="0" smtClean="0">
                <a:latin typeface="Comic Sans MS" pitchFamily="66" charset="0"/>
              </a:rPr>
              <a:t>-parlare con educazione e rispetto al prossimo</a:t>
            </a:r>
          </a:p>
          <a:p>
            <a:r>
              <a:rPr lang="it-IT" sz="1400" dirty="0" smtClean="0">
                <a:latin typeface="Comic Sans MS" pitchFamily="66" charset="0"/>
              </a:rPr>
              <a:t>-saper descrivere immagini relative alle stagioni</a:t>
            </a:r>
          </a:p>
          <a:p>
            <a:r>
              <a:rPr lang="it-IT" sz="1400" dirty="0" smtClean="0">
                <a:latin typeface="Comic Sans MS" pitchFamily="66" charset="0"/>
              </a:rPr>
              <a:t>-saper descrivere i propri compagni</a:t>
            </a:r>
          </a:p>
          <a:p>
            <a:r>
              <a:rPr lang="it-IT" sz="1400" dirty="0" smtClean="0">
                <a:latin typeface="Comic Sans MS" pitchFamily="66" charset="0"/>
              </a:rPr>
              <a:t>-discutere e confrontarsi con gli altri</a:t>
            </a:r>
          </a:p>
          <a:p>
            <a:r>
              <a:rPr lang="it-IT" sz="1400" dirty="0" smtClean="0">
                <a:latin typeface="Comic Sans MS" pitchFamily="66" charset="0"/>
              </a:rPr>
              <a:t>-verbalizzare i propri vissuti</a:t>
            </a:r>
          </a:p>
          <a:p>
            <a:r>
              <a:rPr lang="it-IT" sz="1400" dirty="0" smtClean="0">
                <a:latin typeface="Comic Sans MS" pitchFamily="66" charset="0"/>
              </a:rPr>
              <a:t>-prendere confidenza e sperimentare il linguaggio teatrale per le </a:t>
            </a:r>
            <a:r>
              <a:rPr lang="it-IT" sz="1400" dirty="0" smtClean="0">
                <a:latin typeface="Comic Sans MS" pitchFamily="66" charset="0"/>
              </a:rPr>
              <a:t>drammatizzazioni</a:t>
            </a:r>
          </a:p>
          <a:p>
            <a:pPr>
              <a:buFontTx/>
              <a:buChar char="-"/>
            </a:pPr>
            <a:r>
              <a:rPr lang="it-IT" sz="1400" dirty="0" smtClean="0">
                <a:latin typeface="Comic Sans MS" pitchFamily="66" charset="0"/>
              </a:rPr>
              <a:t>discriminare </a:t>
            </a:r>
            <a:r>
              <a:rPr lang="it-IT" sz="1400" dirty="0" err="1" smtClean="0">
                <a:latin typeface="Comic Sans MS" pitchFamily="66" charset="0"/>
              </a:rPr>
              <a:t>uditivamente</a:t>
            </a:r>
            <a:r>
              <a:rPr lang="it-IT" sz="1400" dirty="0" smtClean="0">
                <a:latin typeface="Comic Sans MS" pitchFamily="66" charset="0"/>
              </a:rPr>
              <a:t> le somiglianze e le differenza nei suoni delle lettere</a:t>
            </a:r>
          </a:p>
          <a:p>
            <a:pPr>
              <a:buFontTx/>
              <a:buChar char="-"/>
            </a:pPr>
            <a:r>
              <a:rPr lang="it-IT" sz="1400" dirty="0" smtClean="0">
                <a:latin typeface="Comic Sans MS" pitchFamily="66" charset="0"/>
              </a:rPr>
              <a:t> sperimenta la scrittura</a:t>
            </a:r>
            <a:endParaRPr lang="it-IT" sz="1400" dirty="0" smtClean="0">
              <a:latin typeface="Comic Sans MS" pitchFamily="66" charset="0"/>
            </a:endParaRPr>
          </a:p>
          <a:p>
            <a:pPr>
              <a:buFont typeface="Arial" pitchFamily="34" charset="0"/>
              <a:buChar char="•"/>
            </a:pPr>
            <a:endParaRPr lang="it-IT" sz="1400" dirty="0">
              <a:latin typeface="Tempus Sans ITC" pitchFamily="82"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4925</Words>
  <Application>Microsoft Office PowerPoint</Application>
  <PresentationFormat>Presentazione su schermo (4:3)</PresentationFormat>
  <Paragraphs>505</Paragraphs>
  <Slides>26</Slides>
  <Notes>2</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Tema di Office</vt:lpstr>
      <vt:lpstr>Diapositiva 1</vt:lpstr>
      <vt:lpstr>Indice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Asilo</dc:creator>
  <cp:lastModifiedBy>Asilo</cp:lastModifiedBy>
  <cp:revision>141</cp:revision>
  <dcterms:created xsi:type="dcterms:W3CDTF">2022-09-14T11:42:35Z</dcterms:created>
  <dcterms:modified xsi:type="dcterms:W3CDTF">2022-10-11T15:35:12Z</dcterms:modified>
</cp:coreProperties>
</file>