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61" r:id="rId3"/>
    <p:sldId id="256" r:id="rId4"/>
    <p:sldId id="259" r:id="rId5"/>
    <p:sldId id="262" r:id="rId6"/>
    <p:sldId id="263" r:id="rId7"/>
    <p:sldId id="264" r:id="rId8"/>
    <p:sldId id="267" r:id="rId9"/>
    <p:sldId id="268" r:id="rId10"/>
    <p:sldId id="269" r:id="rId11"/>
    <p:sldId id="265" r:id="rId12"/>
    <p:sldId id="266" r:id="rId13"/>
    <p:sldId id="270" r:id="rId14"/>
    <p:sldId id="271" r:id="rId15"/>
    <p:sldId id="281" r:id="rId16"/>
    <p:sldId id="273" r:id="rId17"/>
    <p:sldId id="282" r:id="rId18"/>
    <p:sldId id="283" r:id="rId19"/>
    <p:sldId id="274" r:id="rId20"/>
    <p:sldId id="275" r:id="rId21"/>
    <p:sldId id="284" r:id="rId22"/>
    <p:sldId id="276" r:id="rId23"/>
    <p:sldId id="277" r:id="rId24"/>
    <p:sldId id="278" r:id="rId25"/>
    <p:sldId id="279" r:id="rId26"/>
    <p:sldId id="280" r:id="rId27"/>
  </p:sldIdLst>
  <p:sldSz cx="6858000" cy="9144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C0BB00"/>
    <a:srgbClr val="008000"/>
    <a:srgbClr val="BDFFFF"/>
    <a:srgbClr val="66FFFF"/>
    <a:srgbClr val="FF33CC"/>
    <a:srgbClr val="FFFF47"/>
    <a:srgbClr val="FFFF66"/>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790" y="-19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61D476F-3CE0-4CF7-B205-008BB3A0888B}" type="datetimeFigureOut">
              <a:rPr lang="it-IT" smtClean="0"/>
              <a:pPr/>
              <a:t>14/01/2025</a:t>
            </a:fld>
            <a:endParaRPr lang="it-IT"/>
          </a:p>
        </p:txBody>
      </p:sp>
      <p:sp>
        <p:nvSpPr>
          <p:cNvPr id="4" name="Segnaposto immagine diapositiva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3A6E295-BD6B-4D6A-B867-1D765A43E5A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003425" y="744538"/>
            <a:ext cx="27908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4FC4852-305F-47C9-9729-3BE5C0BE2D6E}"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003425" y="744538"/>
            <a:ext cx="2790825" cy="3722687"/>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5C06C50-607A-456A-8C4F-6DCD38180132}"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3A6E295-BD6B-4D6A-B867-1D765A43E5A9}"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68"/>
            <a:ext cx="5829300" cy="1960033"/>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185"/>
            <a:ext cx="1543050" cy="780203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66185"/>
            <a:ext cx="4514850" cy="780203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14/01/2025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14/01/2025</a:t>
            </a:fld>
            <a:endParaRPr lang="it-IT"/>
          </a:p>
        </p:txBody>
      </p:sp>
      <p:sp>
        <p:nvSpPr>
          <p:cNvPr id="5" name="Segnaposto piè di pa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29000" y="3500429"/>
            <a:ext cx="184731" cy="369332"/>
          </a:xfrm>
          <a:prstGeom prst="rect">
            <a:avLst/>
          </a:prstGeom>
          <a:noFill/>
        </p:spPr>
        <p:txBody>
          <a:bodyPr wrap="none" rtlCol="0">
            <a:spAutoFit/>
          </a:bodyPr>
          <a:lstStyle/>
          <a:p>
            <a:endParaRPr lang="it-IT" dirty="0"/>
          </a:p>
        </p:txBody>
      </p:sp>
      <p:sp>
        <p:nvSpPr>
          <p:cNvPr id="6" name="Segnaposto numero diapositiva 5"/>
          <p:cNvSpPr>
            <a:spLocks noGrp="1"/>
          </p:cNvSpPr>
          <p:nvPr>
            <p:ph type="sldNum" sz="quarter" idx="12"/>
          </p:nvPr>
        </p:nvSpPr>
        <p:spPr/>
        <p:txBody>
          <a:bodyPr/>
          <a:lstStyle/>
          <a:p>
            <a:fld id="{D491546B-5BC9-43BF-8D73-9C8B6C667448}" type="slidenum">
              <a:rPr lang="it-IT" sz="1800" smtClean="0">
                <a:ln>
                  <a:solidFill>
                    <a:srgbClr val="0070C0"/>
                  </a:solidFill>
                </a:ln>
                <a:solidFill>
                  <a:srgbClr val="0070C0"/>
                </a:solidFill>
                <a:latin typeface="Tempus Sans ITC" pitchFamily="82" charset="0"/>
              </a:rPr>
              <a:pPr/>
              <a:t>1</a:t>
            </a:fld>
            <a:endParaRPr lang="it-IT" sz="1800" dirty="0">
              <a:ln>
                <a:solidFill>
                  <a:srgbClr val="0070C0"/>
                </a:solidFill>
              </a:ln>
              <a:solidFill>
                <a:srgbClr val="0070C0"/>
              </a:solidFill>
              <a:latin typeface="Tempus Sans ITC" pitchFamily="82" charset="0"/>
            </a:endParaRPr>
          </a:p>
        </p:txBody>
      </p:sp>
      <p:sp>
        <p:nvSpPr>
          <p:cNvPr id="2" name="Rettangolo 1"/>
          <p:cNvSpPr/>
          <p:nvPr/>
        </p:nvSpPr>
        <p:spPr>
          <a:xfrm>
            <a:off x="548680" y="107504"/>
            <a:ext cx="6148064" cy="4933212"/>
          </a:xfrm>
          <a:prstGeom prst="rect">
            <a:avLst/>
          </a:prstGeom>
          <a:noFill/>
          <a:ln>
            <a:noFill/>
          </a:ln>
        </p:spPr>
        <p:txBody>
          <a:bodyPr wrap="none" lIns="95770" tIns="47884" rIns="95770" bIns="47884">
            <a:prstTxWarp prst="textPlain">
              <a:avLst/>
            </a:prstTxWarp>
            <a:spAutoFit/>
            <a:scene3d>
              <a:camera prst="perspectiveFront"/>
              <a:lightRig rig="threePt" dir="t"/>
            </a:scene3d>
          </a:bodyPr>
          <a:lstStyle/>
          <a:p>
            <a:pPr algn="ctr"/>
            <a:r>
              <a:rPr lang="it-IT" sz="28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Scuola dell’ infanzia</a:t>
            </a:r>
          </a:p>
          <a:p>
            <a:pPr algn="ctr"/>
            <a:r>
              <a:rPr lang="it-IT" sz="28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 “ Le Grazie ”</a:t>
            </a:r>
          </a:p>
          <a:p>
            <a:pPr algn="ctr"/>
            <a:r>
              <a:rPr lang="it-IT" sz="28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Via </a:t>
            </a:r>
            <a:r>
              <a:rPr lang="it-IT" sz="2800" b="1" dirty="0" err="1"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C.Battisti</a:t>
            </a:r>
            <a:r>
              <a:rPr lang="it-IT" sz="28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 26</a:t>
            </a:r>
          </a:p>
          <a:p>
            <a:pPr algn="ctr"/>
            <a:r>
              <a:rPr lang="it-IT" sz="28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San Piero in Bagno</a:t>
            </a:r>
          </a:p>
          <a:p>
            <a:pPr algn="ctr"/>
            <a:r>
              <a:rPr lang="it-IT" sz="28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Progettazione curricolare</a:t>
            </a:r>
          </a:p>
          <a:p>
            <a:pPr algn="ctr"/>
            <a:r>
              <a:rPr lang="it-IT" sz="2800" b="1" dirty="0" err="1"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a.s.</a:t>
            </a:r>
            <a:r>
              <a:rPr lang="it-IT" sz="28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 2023-2024</a:t>
            </a:r>
            <a:endParaRPr lang="it-IT" sz="24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endParaRPr>
          </a:p>
          <a:p>
            <a:pPr algn="ctr"/>
            <a:r>
              <a:rPr lang="it-IT" sz="28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Scopriamo il mondo insieme</a:t>
            </a:r>
          </a:p>
          <a:p>
            <a:pPr algn="ctr"/>
            <a:r>
              <a:rPr lang="it-IT" sz="28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 alla tartaruga Li</a:t>
            </a:r>
            <a:r>
              <a:rPr lang="it-IT" sz="2800" b="1" i="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rPr>
              <a:t>a</a:t>
            </a:r>
            <a:endParaRPr lang="it-IT" sz="4000" b="1" dirty="0" smtClean="0">
              <a:ln w="28575" cmpd="sng">
                <a:solidFill>
                  <a:srgbClr val="FF6600"/>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latin typeface="Segoe UI Black" pitchFamily="34" charset="0"/>
              <a:ea typeface="Segoe UI Black" pitchFamily="34" charset="0"/>
              <a:cs typeface="MV Boli" pitchFamily="2" charset="0"/>
            </a:endParaRPr>
          </a:p>
          <a:p>
            <a:pPr algn="ctr"/>
            <a:endParaRPr lang="it-IT" sz="3900" b="1" dirty="0" smtClean="0">
              <a:ln w="31550" cmpd="sng">
                <a:solidFill>
                  <a:schemeClr val="accent6">
                    <a:lumMod val="75000"/>
                  </a:schemeClr>
                </a:solidFill>
                <a:prstDash val="solid"/>
              </a:ln>
              <a:solidFill>
                <a:srgbClr val="FFFF00"/>
              </a:solidFill>
              <a:effectLst>
                <a:outerShdw blurRad="50800" dist="40000" dir="5400000" algn="tl" rotWithShape="0">
                  <a:srgbClr val="000000">
                    <a:shade val="5000"/>
                    <a:satMod val="120000"/>
                    <a:alpha val="33000"/>
                  </a:srgbClr>
                </a:outerShdw>
              </a:effectLst>
              <a:latin typeface="Tempus Sans ITC" pitchFamily="82" charset="0"/>
            </a:endParaRPr>
          </a:p>
        </p:txBody>
      </p:sp>
      <p:sp>
        <p:nvSpPr>
          <p:cNvPr id="18436" name="AutoShape 4" descr="Детские рисунки дерева вишни. Легкие срисовки для детей."/>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8" name="AutoShape 6" descr="Детские рисунки дерева вишни. Легкие срисовки для детей."/>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40" name="AutoShape 8" descr="https://pickimage.ru/wp-content/uploads/images/detskie/cherry/derevovishnya5.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 name="Picture 2" descr="Potrebbe essere un'immagine raffigurante 7 persone, tartaruga e tartaruga"/>
          <p:cNvPicPr>
            <a:picLocks noChangeAspect="1" noChangeArrowheads="1"/>
          </p:cNvPicPr>
          <p:nvPr/>
        </p:nvPicPr>
        <p:blipFill>
          <a:blip r:embed="rId3" cstate="print"/>
          <a:srcRect t="5952" b="5952"/>
          <a:stretch>
            <a:fillRect/>
          </a:stretch>
        </p:blipFill>
        <p:spPr bwMode="auto">
          <a:xfrm>
            <a:off x="1628800" y="4427984"/>
            <a:ext cx="3816424" cy="4482784"/>
          </a:xfrm>
          <a:prstGeom prst="rect">
            <a:avLst/>
          </a:prstGeom>
          <a:ln w="190500" cap="sq">
            <a:solidFill>
              <a:srgbClr val="FF993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491546B-5BC9-43BF-8D73-9C8B6C667448}" type="slidenum">
              <a:rPr lang="it-IT" sz="1800" b="1" smtClean="0">
                <a:solidFill>
                  <a:srgbClr val="0070C0"/>
                </a:solidFill>
              </a:rPr>
              <a:pPr/>
              <a:t>10</a:t>
            </a:fld>
            <a:endParaRPr lang="it-IT" sz="1800" b="1" dirty="0">
              <a:solidFill>
                <a:srgbClr val="0070C0"/>
              </a:solidFill>
            </a:endParaRPr>
          </a:p>
        </p:txBody>
      </p:sp>
      <p:sp>
        <p:nvSpPr>
          <p:cNvPr id="7" name="Rettangolo 6"/>
          <p:cNvSpPr/>
          <p:nvPr/>
        </p:nvSpPr>
        <p:spPr>
          <a:xfrm>
            <a:off x="476672" y="251521"/>
            <a:ext cx="6192688" cy="7971413"/>
          </a:xfrm>
          <a:prstGeom prst="rect">
            <a:avLst/>
          </a:prstGeom>
        </p:spPr>
        <p:txBody>
          <a:bodyPr wrap="square">
            <a:spAutoFit/>
          </a:bodyPr>
          <a:lstStyle/>
          <a:p>
            <a:pPr>
              <a:buFont typeface="Arial" pitchFamily="34" charset="0"/>
              <a:buChar char="•"/>
            </a:pPr>
            <a:endParaRPr lang="it-IT" sz="1400" b="1" dirty="0" smtClean="0">
              <a:latin typeface="Tempus Sans ITC" pitchFamily="82" charset="0"/>
            </a:endParaRPr>
          </a:p>
          <a:p>
            <a:r>
              <a:rPr lang="it-IT" b="1" dirty="0" smtClean="0">
                <a:ln>
                  <a:solidFill>
                    <a:srgbClr val="FF6600"/>
                  </a:solidFill>
                </a:ln>
                <a:solidFill>
                  <a:srgbClr val="FFC000"/>
                </a:solidFill>
                <a:latin typeface="Calibri" pitchFamily="34" charset="0"/>
                <a:cs typeface="Calibri" pitchFamily="34" charset="0"/>
              </a:rPr>
              <a:t>LA CONOSCENZA DEL MONDO</a:t>
            </a:r>
          </a:p>
          <a:p>
            <a:endParaRPr lang="it-IT" dirty="0" smtClean="0">
              <a:ln>
                <a:solidFill>
                  <a:schemeClr val="tx2"/>
                </a:solidFill>
              </a:ln>
              <a:solidFill>
                <a:srgbClr val="6DD9FF"/>
              </a:solidFill>
              <a:latin typeface="Calibri" pitchFamily="34" charset="0"/>
              <a:cs typeface="Calibri" pitchFamily="34" charset="0"/>
            </a:endParaRPr>
          </a:p>
          <a:p>
            <a:r>
              <a:rPr lang="it-IT" sz="1400" dirty="0" smtClean="0">
                <a:latin typeface="Calibri" pitchFamily="34" charset="0"/>
                <a:cs typeface="Calibri" pitchFamily="34" charset="0"/>
              </a:rPr>
              <a:t>-Riconoscere i simboli del tempo atmosferico</a:t>
            </a:r>
          </a:p>
          <a:p>
            <a:r>
              <a:rPr lang="it-IT" sz="1400" dirty="0" smtClean="0">
                <a:latin typeface="Calibri" pitchFamily="34" charset="0"/>
                <a:cs typeface="Calibri" pitchFamily="34" charset="0"/>
              </a:rPr>
              <a:t>-Registrare sul calendario i giorni della settimana e i mesi</a:t>
            </a:r>
          </a:p>
          <a:p>
            <a:r>
              <a:rPr lang="it-IT" sz="1400" dirty="0" smtClean="0">
                <a:latin typeface="Calibri" pitchFamily="34" charset="0"/>
                <a:cs typeface="Calibri" pitchFamily="34" charset="0"/>
              </a:rPr>
              <a:t>-Classificare in base a più caratteristiche Lia e le sue amiche tartarughe</a:t>
            </a:r>
          </a:p>
          <a:p>
            <a:r>
              <a:rPr lang="it-IT" sz="1400" dirty="0" smtClean="0">
                <a:latin typeface="Calibri" pitchFamily="34" charset="0"/>
                <a:cs typeface="Calibri" pitchFamily="34" charset="0"/>
              </a:rPr>
              <a:t>-Conoscere le principali caratteristiche stagionali e saperle riferire</a:t>
            </a:r>
          </a:p>
          <a:p>
            <a:r>
              <a:rPr lang="it-IT" sz="1400" dirty="0" smtClean="0">
                <a:latin typeface="Calibri" pitchFamily="34" charset="0"/>
                <a:cs typeface="Calibri" pitchFamily="34" charset="0"/>
              </a:rPr>
              <a:t>-Orientarsi in un reticolo di </a:t>
            </a:r>
            <a:r>
              <a:rPr lang="it-IT" sz="1400" dirty="0" err="1" smtClean="0">
                <a:latin typeface="Calibri" pitchFamily="34" charset="0"/>
                <a:cs typeface="Calibri" pitchFamily="34" charset="0"/>
              </a:rPr>
              <a:t>coding</a:t>
            </a:r>
            <a:endParaRPr lang="it-IT" sz="1400" dirty="0" smtClean="0">
              <a:latin typeface="Calibri" pitchFamily="34" charset="0"/>
              <a:cs typeface="Calibri" pitchFamily="34" charset="0"/>
            </a:endParaRPr>
          </a:p>
          <a:p>
            <a:r>
              <a:rPr lang="it-IT" sz="1400" dirty="0" smtClean="0">
                <a:latin typeface="Calibri" pitchFamily="34" charset="0"/>
                <a:cs typeface="Calibri" pitchFamily="34" charset="0"/>
              </a:rPr>
              <a:t>-Verbalizzare alcune caratteristiche di Lia e degli altri animali</a:t>
            </a:r>
          </a:p>
          <a:p>
            <a:r>
              <a:rPr lang="it-IT" sz="1400" dirty="0" smtClean="0">
                <a:latin typeface="Calibri" pitchFamily="34" charset="0"/>
                <a:cs typeface="Calibri" pitchFamily="34" charset="0"/>
              </a:rPr>
              <a:t>-Formulare semplici ipotesi e verificare attraverso semplici esperimenti</a:t>
            </a:r>
          </a:p>
          <a:p>
            <a:r>
              <a:rPr lang="it-IT" sz="1400" dirty="0" smtClean="0">
                <a:latin typeface="Calibri" pitchFamily="34" charset="0"/>
                <a:cs typeface="Calibri" pitchFamily="34" charset="0"/>
              </a:rPr>
              <a:t>-Conoscere il processo di trasformazione di alcuni alimenti</a:t>
            </a:r>
          </a:p>
          <a:p>
            <a:r>
              <a:rPr lang="it-IT" sz="1400" dirty="0" smtClean="0">
                <a:latin typeface="Calibri" pitchFamily="34" charset="0"/>
                <a:cs typeface="Calibri" pitchFamily="34" charset="0"/>
              </a:rPr>
              <a:t>-Scoprire la correlazione tra inquinamento e problemi ambientali</a:t>
            </a:r>
          </a:p>
          <a:p>
            <a:r>
              <a:rPr lang="it-IT" sz="1400" dirty="0" smtClean="0">
                <a:latin typeface="Calibri" pitchFamily="34" charset="0"/>
                <a:cs typeface="Calibri" pitchFamily="34" charset="0"/>
              </a:rPr>
              <a:t>-Eseguire quantificazioni e classificazioni</a:t>
            </a:r>
          </a:p>
          <a:p>
            <a:r>
              <a:rPr lang="it-IT" sz="1400" dirty="0" smtClean="0">
                <a:latin typeface="Calibri" pitchFamily="34" charset="0"/>
                <a:cs typeface="Calibri" pitchFamily="34" charset="0"/>
              </a:rPr>
              <a:t>-Eseguire le prime misurazioni </a:t>
            </a:r>
          </a:p>
          <a:p>
            <a:r>
              <a:rPr lang="it-IT" sz="1400" dirty="0" smtClean="0">
                <a:latin typeface="Calibri" pitchFamily="34" charset="0"/>
                <a:cs typeface="Calibri" pitchFamily="34" charset="0"/>
              </a:rPr>
              <a:t>-Stabilire relazione logiche</a:t>
            </a:r>
          </a:p>
          <a:p>
            <a:r>
              <a:rPr lang="it-IT" sz="1400" dirty="0" smtClean="0">
                <a:latin typeface="Calibri" pitchFamily="34" charset="0"/>
                <a:cs typeface="Calibri" pitchFamily="34" charset="0"/>
              </a:rPr>
              <a:t>- Distinguere caldo- freddo, liscio- ruvido, duro- molle</a:t>
            </a:r>
          </a:p>
          <a:p>
            <a:pPr>
              <a:buFontTx/>
              <a:buChar char="-"/>
            </a:pPr>
            <a:r>
              <a:rPr lang="it-IT" sz="1400" dirty="0" smtClean="0">
                <a:latin typeface="Calibri" pitchFamily="34" charset="0"/>
                <a:cs typeface="Calibri" pitchFamily="34" charset="0"/>
              </a:rPr>
              <a:t>Conoscere e riprodurre le forme geometriche</a:t>
            </a:r>
          </a:p>
          <a:p>
            <a:pPr>
              <a:buFontTx/>
              <a:buChar char="-"/>
            </a:pPr>
            <a:r>
              <a:rPr lang="it-IT" sz="1400" dirty="0" smtClean="0">
                <a:latin typeface="Calibri" pitchFamily="34" charset="0"/>
                <a:cs typeface="Calibri" pitchFamily="34" charset="0"/>
              </a:rPr>
              <a:t>Collocare e descrivere oggetti in posizioni diverse: sopra- sotto, davanti- dietro, vicino- lontano</a:t>
            </a: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pPr>
              <a:buFont typeface="Arial" pitchFamily="34" charset="0"/>
              <a:buChar char="•"/>
            </a:pPr>
            <a:endParaRPr lang="it-IT" sz="1400" dirty="0" smtClean="0">
              <a:latin typeface="Tempus Sans ITC" pitchFamily="82" charset="0"/>
            </a:endParaRPr>
          </a:p>
          <a:p>
            <a:pPr>
              <a:buFont typeface="Arial" pitchFamily="34" charset="0"/>
              <a:buChar char="•"/>
            </a:pPr>
            <a:endParaRPr lang="it-IT" sz="1400" dirty="0" smtClean="0">
              <a:latin typeface="Tempus Sans ITC"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92696" y="1475656"/>
            <a:ext cx="3240360" cy="517064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it-IT" sz="1600" b="1" dirty="0" smtClean="0">
              <a:latin typeface="Tempus Sans ITC" pitchFamily="82" charset="0"/>
            </a:endParaRPr>
          </a:p>
          <a:p>
            <a:pPr algn="ctr"/>
            <a:r>
              <a:rPr lang="it-IT" b="1" dirty="0" smtClean="0">
                <a:ln>
                  <a:solidFill>
                    <a:srgbClr val="00B0F0"/>
                  </a:solidFill>
                </a:ln>
                <a:solidFill>
                  <a:srgbClr val="00B0F0"/>
                </a:solidFill>
                <a:latin typeface="Calibri" pitchFamily="34" charset="0"/>
                <a:cs typeface="Calibri" pitchFamily="34" charset="0"/>
              </a:rPr>
              <a:t>IL SÉ E L’ALTRO</a:t>
            </a:r>
            <a:endParaRPr lang="it-IT" sz="1600" b="1" dirty="0" smtClean="0">
              <a:ln>
                <a:solidFill>
                  <a:srgbClr val="00B0F0"/>
                </a:solidFill>
              </a:ln>
              <a:solidFill>
                <a:srgbClr val="00B0F0"/>
              </a:solidFill>
              <a:latin typeface="Calibri" pitchFamily="34" charset="0"/>
              <a:cs typeface="Calibri" pitchFamily="34" charset="0"/>
            </a:endParaRPr>
          </a:p>
          <a:p>
            <a:pPr marL="342900" indent="-342900">
              <a:buAutoNum type="arabicParenR"/>
            </a:pPr>
            <a:r>
              <a:rPr lang="it-IT" sz="1000" b="1" dirty="0" smtClean="0">
                <a:latin typeface="Calibri" pitchFamily="34" charset="0"/>
                <a:cs typeface="Calibri" pitchFamily="34" charset="0"/>
              </a:rPr>
              <a:t>Sviluppare il senso di identità personale, essere consapevoli delle proprie esigenze e dei propri sentimenti, sapersi controllare ed esprimere in modo  adeguato</a:t>
            </a:r>
          </a:p>
          <a:p>
            <a:pPr marL="342900" indent="-342900">
              <a:buAutoNum type="arabicParenR"/>
            </a:pPr>
            <a:r>
              <a:rPr lang="it-IT" sz="1000" b="1" dirty="0" smtClean="0">
                <a:latin typeface="Calibri" pitchFamily="34" charset="0"/>
                <a:cs typeface="Calibri" pitchFamily="34" charset="0"/>
              </a:rPr>
              <a:t>Essere cosciente della propria storia, della storia famigliare, delle tradizioni di famiglia, della comunità della scuola e sviluppare un senso di appartenenza</a:t>
            </a:r>
          </a:p>
          <a:p>
            <a:pPr marL="342900" indent="-342900">
              <a:buAutoNum type="arabicParenR"/>
            </a:pPr>
            <a:r>
              <a:rPr lang="it-IT" sz="1000" b="1" dirty="0" smtClean="0">
                <a:latin typeface="Calibri" pitchFamily="34" charset="0"/>
                <a:cs typeface="Calibri" pitchFamily="34" charset="0"/>
              </a:rPr>
              <a:t>Riflettere, confrontarsi, discutere con gli adulti e con gli altri bambini, rendersi conto dei punti di vista diversi</a:t>
            </a:r>
          </a:p>
          <a:p>
            <a:pPr marL="342900" indent="-342900">
              <a:buAutoNum type="arabicParenR"/>
            </a:pPr>
            <a:r>
              <a:rPr lang="it-IT" sz="1000" b="1" dirty="0" smtClean="0">
                <a:latin typeface="Calibri" pitchFamily="34" charset="0"/>
                <a:cs typeface="Calibri" pitchFamily="34" charset="0"/>
              </a:rPr>
              <a:t>Divenire consapevoli delle differenze ed averne rispetto</a:t>
            </a:r>
          </a:p>
          <a:p>
            <a:pPr marL="342900" indent="-342900">
              <a:buAutoNum type="arabicParenR"/>
            </a:pPr>
            <a:r>
              <a:rPr lang="it-IT" sz="1000" b="1" dirty="0" smtClean="0">
                <a:latin typeface="Calibri" pitchFamily="34" charset="0"/>
                <a:cs typeface="Calibri" pitchFamily="34" charset="0"/>
              </a:rPr>
              <a:t>Ascoltare gli altri e dare spiegazione del proprio comportamento e del proprio punto di vista</a:t>
            </a:r>
          </a:p>
          <a:p>
            <a:pPr marL="342900" indent="-342900">
              <a:buAutoNum type="arabicParenR"/>
            </a:pPr>
            <a:r>
              <a:rPr lang="it-IT" sz="1000" b="1" dirty="0" smtClean="0">
                <a:latin typeface="Calibri" pitchFamily="34" charset="0"/>
                <a:cs typeface="Calibri" pitchFamily="34" charset="0"/>
              </a:rPr>
              <a:t>Giocare in modo costruttivo e creativo con gli altri, confrontarsi, avvalere le proprie ragioni con gli adulti e i compagni</a:t>
            </a:r>
          </a:p>
          <a:p>
            <a:pPr marL="342900" indent="-342900">
              <a:buAutoNum type="arabicParenR"/>
            </a:pPr>
            <a:r>
              <a:rPr lang="it-IT" sz="1000" b="1" dirty="0" smtClean="0">
                <a:latin typeface="Calibri" pitchFamily="34" charset="0"/>
                <a:cs typeface="Calibri" pitchFamily="34" charset="0"/>
              </a:rPr>
              <a:t>Comprendere chi è fonte di autorità e responsabilità, saper seguire le regole di comportamento e assumersi responsabilità</a:t>
            </a:r>
          </a:p>
          <a:p>
            <a:pPr marL="342900" indent="-342900">
              <a:buAutoNum type="arabicParenR"/>
            </a:pPr>
            <a:r>
              <a:rPr lang="it-IT" sz="1000" b="1" dirty="0" smtClean="0">
                <a:latin typeface="Calibri" pitchFamily="34" charset="0"/>
                <a:cs typeface="Calibri" pitchFamily="34" charset="0"/>
              </a:rPr>
              <a:t>Scoprire nei racconti del Vangelo le persone e l’insegnamento di Gesù, da cui apprendere che Dio è Padre di tutti e che la Chiesa è la comunità di uomini e donne nata dal suo amore per sviluppare u positivo senso di sé e sperimentare relazioni serene con gli altri</a:t>
            </a:r>
          </a:p>
          <a:p>
            <a:endParaRPr lang="it-IT" sz="1000" b="1" dirty="0" smtClean="0">
              <a:latin typeface="Tempus Sans ITC" pitchFamily="82" charset="0"/>
            </a:endParaRPr>
          </a:p>
          <a:p>
            <a:endParaRPr lang="it-IT" sz="1600" b="1" dirty="0">
              <a:latin typeface="Tempus Sans ITC" pitchFamily="82" charset="0"/>
            </a:endParaRPr>
          </a:p>
        </p:txBody>
      </p:sp>
      <p:sp>
        <p:nvSpPr>
          <p:cNvPr id="6" name="Rettangolo 5"/>
          <p:cNvSpPr/>
          <p:nvPr/>
        </p:nvSpPr>
        <p:spPr>
          <a:xfrm>
            <a:off x="4509120" y="8172400"/>
            <a:ext cx="18002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11</a:t>
            </a:r>
            <a:endParaRPr lang="it-IT" dirty="0">
              <a:solidFill>
                <a:schemeClr val="accent5"/>
              </a:solidFill>
            </a:endParaRPr>
          </a:p>
        </p:txBody>
      </p:sp>
      <p:sp>
        <p:nvSpPr>
          <p:cNvPr id="8" name="Rettangolo 7"/>
          <p:cNvSpPr/>
          <p:nvPr/>
        </p:nvSpPr>
        <p:spPr>
          <a:xfrm>
            <a:off x="1962362" y="0"/>
            <a:ext cx="3317831" cy="830997"/>
          </a:xfrm>
          <a:prstGeom prst="rect">
            <a:avLst/>
          </a:prstGeom>
        </p:spPr>
        <p:txBody>
          <a:bodyPr wrap="none">
            <a:spAutoFit/>
          </a:bodyPr>
          <a:lstStyle/>
          <a:p>
            <a:pPr algn="ctr"/>
            <a:r>
              <a:rPr lang="it-IT" sz="2400" b="1" u="sng" dirty="0" smtClean="0">
                <a:ln>
                  <a:solidFill>
                    <a:srgbClr val="FF6600"/>
                  </a:solidFill>
                </a:ln>
                <a:solidFill>
                  <a:srgbClr val="FFC000"/>
                </a:solidFill>
                <a:latin typeface="Calibri" pitchFamily="34" charset="0"/>
                <a:cs typeface="Calibri" pitchFamily="34" charset="0"/>
              </a:rPr>
              <a:t>Traguardi di competenza</a:t>
            </a:r>
          </a:p>
          <a:p>
            <a:pPr algn="ctr"/>
            <a:endParaRPr lang="it-IT" sz="2400" b="1" dirty="0" smtClean="0">
              <a:ln>
                <a:solidFill>
                  <a:schemeClr val="tx1"/>
                </a:solidFill>
              </a:ln>
              <a:solidFill>
                <a:srgbClr val="92D050"/>
              </a:solidFill>
              <a:latin typeface="Calibri" pitchFamily="34" charset="0"/>
              <a:cs typeface="Calibri" pitchFamily="34" charset="0"/>
            </a:endParaRPr>
          </a:p>
        </p:txBody>
      </p:sp>
      <p:sp>
        <p:nvSpPr>
          <p:cNvPr id="9" name="CasellaDiTesto 8"/>
          <p:cNvSpPr txBox="1"/>
          <p:nvPr/>
        </p:nvSpPr>
        <p:spPr>
          <a:xfrm>
            <a:off x="4005064" y="1691680"/>
            <a:ext cx="2664296" cy="406265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it-IT" sz="1600" b="1" dirty="0" smtClean="0"/>
          </a:p>
          <a:p>
            <a:pPr algn="ctr"/>
            <a:r>
              <a:rPr lang="it-IT" b="1" dirty="0" smtClean="0">
                <a:ln>
                  <a:solidFill>
                    <a:srgbClr val="FF3300"/>
                  </a:solidFill>
                </a:ln>
                <a:solidFill>
                  <a:srgbClr val="FF0000"/>
                </a:solidFill>
              </a:rPr>
              <a:t>IL CORPO E IL MOVIMENTO</a:t>
            </a:r>
            <a:endParaRPr lang="it-IT" sz="1600" b="1" dirty="0" smtClean="0">
              <a:ln>
                <a:solidFill>
                  <a:srgbClr val="FF3300"/>
                </a:solidFill>
              </a:ln>
              <a:solidFill>
                <a:srgbClr val="FF0000"/>
              </a:solidFill>
            </a:endParaRPr>
          </a:p>
          <a:p>
            <a:pPr marL="342900" indent="-342900">
              <a:buAutoNum type="arabicParenR"/>
            </a:pPr>
            <a:r>
              <a:rPr lang="it-IT" sz="1000" b="1" dirty="0" smtClean="0"/>
              <a:t>Raggiungere una buona autonomia personale, riconoscere i segnali del corpo e sviluppare pratiche corrette: cura di sé, d’igiene e di sana alimentazione</a:t>
            </a:r>
          </a:p>
          <a:p>
            <a:pPr marL="342900" indent="-342900">
              <a:buAutoNum type="arabicParenR"/>
            </a:pPr>
            <a:r>
              <a:rPr lang="it-IT" sz="1000" b="1" dirty="0" smtClean="0"/>
              <a:t>Provare piacere  nel movimento e nelle diverse forme di attività e destrezza, coordinarsi in giochi che richiedono il rispetto di regole</a:t>
            </a:r>
          </a:p>
          <a:p>
            <a:pPr marL="342900" indent="-342900">
              <a:buAutoNum type="arabicParenR"/>
            </a:pPr>
            <a:r>
              <a:rPr lang="it-IT" sz="1000" b="1" dirty="0" smtClean="0"/>
              <a:t>Esercitare le potenzialità sensoriali, conoscitive , relazionali, ritmiche ed espressive del corpo</a:t>
            </a:r>
          </a:p>
          <a:p>
            <a:pPr marL="342900" indent="-342900">
              <a:buAutoNum type="arabicParenR"/>
            </a:pPr>
            <a:r>
              <a:rPr lang="it-IT" sz="1000" b="1" dirty="0" smtClean="0"/>
              <a:t>Conoscere le diverse parti del corpo e rappresentare il corpo statico e in movimento</a:t>
            </a:r>
          </a:p>
          <a:p>
            <a:pPr marL="342900" indent="-342900">
              <a:buAutoNum type="arabicParenR"/>
            </a:pPr>
            <a:endParaRPr lang="it-IT" sz="1000" b="1" dirty="0" smtClean="0"/>
          </a:p>
          <a:p>
            <a:pPr marL="342900" indent="-342900">
              <a:buAutoNum type="arabicParenR"/>
            </a:pPr>
            <a:r>
              <a:rPr lang="it-IT" sz="1000" b="1" dirty="0" smtClean="0"/>
              <a:t>Riconoscere i segni del corpo l’esperienza religiosa propria e altrui</a:t>
            </a:r>
          </a:p>
          <a:p>
            <a:pPr marL="342900" indent="-342900">
              <a:buAutoNum type="arabicParenR"/>
            </a:pPr>
            <a:endParaRPr lang="it-IT" sz="1000" b="1" dirty="0" smtClean="0">
              <a:latin typeface="Tempus Sans ITC" pitchFamily="82" charset="0"/>
            </a:endParaRPr>
          </a:p>
          <a:p>
            <a:endParaRPr lang="it-IT" sz="1600" b="1" dirty="0">
              <a:latin typeface="Tempus Sans ITC" pitchFamily="82" charset="0"/>
            </a:endParaRPr>
          </a:p>
        </p:txBody>
      </p:sp>
      <p:sp>
        <p:nvSpPr>
          <p:cNvPr id="10" name="CasellaDiTesto 9"/>
          <p:cNvSpPr txBox="1"/>
          <p:nvPr/>
        </p:nvSpPr>
        <p:spPr>
          <a:xfrm>
            <a:off x="521296" y="6732240"/>
            <a:ext cx="6336704"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it-IT" sz="1600" b="1" dirty="0" smtClean="0">
              <a:latin typeface="Calibri" pitchFamily="34" charset="0"/>
              <a:cs typeface="Calibri" pitchFamily="34" charset="0"/>
            </a:endParaRPr>
          </a:p>
          <a:p>
            <a:pPr algn="ctr"/>
            <a:r>
              <a:rPr lang="it-IT" b="1" dirty="0" smtClean="0">
                <a:ln>
                  <a:solidFill>
                    <a:srgbClr val="00B050"/>
                  </a:solidFill>
                </a:ln>
                <a:solidFill>
                  <a:srgbClr val="00B050"/>
                </a:solidFill>
                <a:latin typeface="Calibri" pitchFamily="34" charset="0"/>
                <a:cs typeface="Calibri" pitchFamily="34" charset="0"/>
              </a:rPr>
              <a:t>I DISCORSI E LE PAROLE</a:t>
            </a:r>
            <a:endParaRPr lang="it-IT" sz="1600" b="1" dirty="0" smtClean="0">
              <a:ln>
                <a:solidFill>
                  <a:srgbClr val="00B050"/>
                </a:solidFill>
              </a:ln>
              <a:solidFill>
                <a:srgbClr val="00B050"/>
              </a:solidFill>
              <a:latin typeface="Calibri" pitchFamily="34" charset="0"/>
              <a:cs typeface="Calibri" pitchFamily="34" charset="0"/>
            </a:endParaRPr>
          </a:p>
          <a:p>
            <a:pPr marL="342900" indent="-342900">
              <a:buAutoNum type="arabicParenR"/>
            </a:pPr>
            <a:r>
              <a:rPr lang="it-IT" sz="1000" b="1" dirty="0" smtClean="0">
                <a:latin typeface="Calibri" pitchFamily="34" charset="0"/>
                <a:cs typeface="Calibri" pitchFamily="34" charset="0"/>
              </a:rPr>
              <a:t>Usare la lingua italiana, arricchire e precisare il proprio lessico, comprendere parole e discorsi,  fare ipotesi sui significati</a:t>
            </a:r>
          </a:p>
          <a:p>
            <a:pPr marL="342900" indent="-342900">
              <a:buAutoNum type="arabicParenR"/>
            </a:pPr>
            <a:r>
              <a:rPr lang="it-IT" sz="1000" b="1" dirty="0" smtClean="0">
                <a:latin typeface="Calibri" pitchFamily="34" charset="0"/>
                <a:cs typeface="Calibri" pitchFamily="34" charset="0"/>
              </a:rPr>
              <a:t>Saper esprimere e comunicare agli altri emozioni, sentimenti attraverso il linguaggio verbale che verrà utilizzato in differenti  situazioni comunicative</a:t>
            </a:r>
          </a:p>
          <a:p>
            <a:pPr marL="342900" indent="-342900">
              <a:buAutoNum type="arabicParenR"/>
            </a:pPr>
            <a:r>
              <a:rPr lang="it-IT" sz="1000" b="1" dirty="0" smtClean="0">
                <a:latin typeface="Calibri" pitchFamily="34" charset="0"/>
                <a:cs typeface="Calibri" pitchFamily="34" charset="0"/>
              </a:rPr>
              <a:t>Sperimentare rime, filastrocche, drammatizzazioni, inventare nuove parole, chiede e offre spiegazioni</a:t>
            </a:r>
          </a:p>
          <a:p>
            <a:pPr marL="342900" indent="-342900">
              <a:buAutoNum type="arabicParenR"/>
            </a:pPr>
            <a:r>
              <a:rPr lang="it-IT" sz="1000" b="1" dirty="0" smtClean="0">
                <a:latin typeface="Calibri" pitchFamily="34" charset="0"/>
                <a:cs typeface="Calibri" pitchFamily="34" charset="0"/>
              </a:rPr>
              <a:t>Ascoltare e comprendere narrazioni, raccontare e inventare storie</a:t>
            </a:r>
          </a:p>
          <a:p>
            <a:pPr marL="342900" indent="-342900">
              <a:buAutoNum type="arabicParenR"/>
            </a:pPr>
            <a:r>
              <a:rPr lang="it-IT" sz="1000" b="1" dirty="0" smtClean="0">
                <a:latin typeface="Calibri" pitchFamily="34" charset="0"/>
                <a:cs typeface="Calibri" pitchFamily="34" charset="0"/>
              </a:rPr>
              <a:t>Imparare  alcuni termini del linguaggio cristiano, ascoltando semplici racconti biblici e narrare i contenuti riutilizzando i linguaggi appresi, per sviluppare una comunicazione significativa anche in ambito religioso</a:t>
            </a:r>
          </a:p>
          <a:p>
            <a:endParaRPr lang="it-IT" sz="1600" b="1" dirty="0">
              <a:latin typeface="Book Antiqua" pitchFamily="18" charset="0"/>
            </a:endParaRPr>
          </a:p>
        </p:txBody>
      </p:sp>
      <p:sp>
        <p:nvSpPr>
          <p:cNvPr id="11" name="CasellaDiTesto 10"/>
          <p:cNvSpPr txBox="1"/>
          <p:nvPr/>
        </p:nvSpPr>
        <p:spPr>
          <a:xfrm>
            <a:off x="836712" y="395536"/>
            <a:ext cx="6021288" cy="1015663"/>
          </a:xfrm>
          <a:prstGeom prst="rect">
            <a:avLst/>
          </a:prstGeom>
          <a:noFill/>
        </p:spPr>
        <p:txBody>
          <a:bodyPr wrap="square" rtlCol="0">
            <a:spAutoFit/>
          </a:bodyPr>
          <a:lstStyle/>
          <a:p>
            <a:pPr algn="ctr"/>
            <a:r>
              <a:rPr lang="it-IT" b="1" u="sng" dirty="0" smtClean="0">
                <a:latin typeface="Calibri" pitchFamily="34" charset="0"/>
                <a:cs typeface="Calibri" pitchFamily="34" charset="0"/>
              </a:rPr>
              <a:t>Ogni giorno scopro qualcosa di nuovo</a:t>
            </a:r>
          </a:p>
          <a:p>
            <a:pPr algn="ctr"/>
            <a:r>
              <a:rPr lang="it-IT" sz="1400" b="1" dirty="0" smtClean="0">
                <a:latin typeface="Calibri" pitchFamily="34" charset="0"/>
                <a:cs typeface="Calibri" pitchFamily="34" charset="0"/>
              </a:rPr>
              <a:t>Traguardi per lo sviluppo delle competenze da raggiungere alla fine del terzo anno della scuola dell’infanzia</a:t>
            </a:r>
          </a:p>
          <a:p>
            <a:pPr algn="ctr"/>
            <a:r>
              <a:rPr lang="it-IT" sz="1400" b="1" dirty="0" smtClean="0">
                <a:latin typeface="Calibri" pitchFamily="34" charset="0"/>
                <a:cs typeface="Calibri" pitchFamily="34" charset="0"/>
              </a:rPr>
              <a:t> (con riferimento alle indicazioni ministeriali della CEI</a:t>
            </a:r>
            <a:endParaRPr lang="it-IT" sz="1400" b="1" dirty="0">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789040" y="1043608"/>
            <a:ext cx="2376264" cy="486287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it-IT" b="1" dirty="0" smtClean="0">
              <a:solidFill>
                <a:srgbClr val="0070C0"/>
              </a:solidFill>
              <a:latin typeface="Calibri" pitchFamily="34" charset="0"/>
              <a:cs typeface="Calibri" pitchFamily="34" charset="0"/>
            </a:endParaRPr>
          </a:p>
          <a:p>
            <a:pPr algn="ctr"/>
            <a:r>
              <a:rPr lang="it-IT" b="1" dirty="0" smtClean="0">
                <a:ln>
                  <a:solidFill>
                    <a:srgbClr val="FFC000"/>
                  </a:solidFill>
                </a:ln>
                <a:solidFill>
                  <a:srgbClr val="FFC000"/>
                </a:solidFill>
                <a:latin typeface="Calibri" pitchFamily="34" charset="0"/>
                <a:cs typeface="Calibri" pitchFamily="34" charset="0"/>
              </a:rPr>
              <a:t>LA CONOSCENZA DEL MONDO</a:t>
            </a:r>
            <a:endParaRPr lang="it-IT" sz="1600" b="1" dirty="0" smtClean="0">
              <a:ln>
                <a:solidFill>
                  <a:srgbClr val="FFC000"/>
                </a:solidFill>
              </a:ln>
              <a:solidFill>
                <a:srgbClr val="FFC000"/>
              </a:solidFill>
              <a:latin typeface="Calibri" pitchFamily="34" charset="0"/>
              <a:cs typeface="Calibri" pitchFamily="34" charset="0"/>
            </a:endParaRPr>
          </a:p>
          <a:p>
            <a:pPr marL="342900" indent="-342900">
              <a:buAutoNum type="arabicParenR"/>
            </a:pPr>
            <a:r>
              <a:rPr lang="it-IT" sz="1000" b="1" dirty="0" smtClean="0">
                <a:latin typeface="Calibri" pitchFamily="34" charset="0"/>
                <a:cs typeface="Calibri" pitchFamily="34" charset="0"/>
              </a:rPr>
              <a:t>Individuare posizioni e oggetti nello spazio, usando termini come: davanti – dietro, sopra- sotto, destro- sinistro,  eseguire correttamente un percorso  sulla base si indicazioni verbali</a:t>
            </a:r>
          </a:p>
          <a:p>
            <a:pPr marL="342900" indent="-342900">
              <a:buAutoNum type="arabicParenR"/>
            </a:pPr>
            <a:r>
              <a:rPr lang="it-IT" sz="1000" b="1" dirty="0" smtClean="0">
                <a:latin typeface="Calibri" pitchFamily="34" charset="0"/>
                <a:cs typeface="Calibri" pitchFamily="34" charset="0"/>
              </a:rPr>
              <a:t>Saper collocare correttamente sé stesso, oggetti, persone nello spazio</a:t>
            </a:r>
          </a:p>
          <a:p>
            <a:pPr marL="342900" indent="-342900">
              <a:buAutoNum type="arabicParenR"/>
            </a:pPr>
            <a:r>
              <a:rPr lang="it-IT" sz="1000" b="1" dirty="0" smtClean="0">
                <a:latin typeface="Calibri" pitchFamily="34" charset="0"/>
                <a:cs typeface="Calibri" pitchFamily="34" charset="0"/>
              </a:rPr>
              <a:t>Dimostrare di sapersi orientare nell’organizzazione cronologica della giornata</a:t>
            </a:r>
          </a:p>
          <a:p>
            <a:pPr marL="342900" indent="-342900">
              <a:buAutoNum type="arabicParenR"/>
            </a:pPr>
            <a:r>
              <a:rPr lang="it-IT" sz="1000" b="1" dirty="0" smtClean="0">
                <a:latin typeface="Calibri" pitchFamily="34" charset="0"/>
                <a:cs typeface="Calibri" pitchFamily="34" charset="0"/>
              </a:rPr>
              <a:t>Conoscere i giorni della settimana e sapersi orientare nel tempo quotidiano</a:t>
            </a:r>
          </a:p>
          <a:p>
            <a:pPr marL="342900" indent="-342900">
              <a:buAutoNum type="arabicParenR"/>
            </a:pPr>
            <a:r>
              <a:rPr lang="it-IT" sz="1000" b="1" dirty="0" smtClean="0">
                <a:latin typeface="Calibri" pitchFamily="34" charset="0"/>
                <a:cs typeface="Calibri" pitchFamily="34" charset="0"/>
              </a:rPr>
              <a:t>Utilizzare un linguaggio appropriato per descrivere le osservazione e le esperienze</a:t>
            </a:r>
          </a:p>
          <a:p>
            <a:pPr marL="342900" indent="-342900">
              <a:buAutoNum type="arabicParenR"/>
            </a:pPr>
            <a:r>
              <a:rPr lang="it-IT" sz="1000" b="1" dirty="0" smtClean="0">
                <a:latin typeface="Calibri" pitchFamily="34" charset="0"/>
                <a:cs typeface="Calibri" pitchFamily="34" charset="0"/>
              </a:rPr>
              <a:t>Osservare i fenomeni naturali e gli organismi viventi , sulla base di criteri  e ipotesi con attenzione e sistematicità</a:t>
            </a:r>
          </a:p>
          <a:p>
            <a:pPr marL="342900" indent="-342900">
              <a:buAutoNum type="arabicParenR"/>
            </a:pPr>
            <a:r>
              <a:rPr lang="it-IT" sz="1000" b="1" dirty="0" smtClean="0">
                <a:latin typeface="Calibri" pitchFamily="34" charset="0"/>
                <a:cs typeface="Calibri" pitchFamily="34" charset="0"/>
              </a:rPr>
              <a:t>Osservare con meraviglia ed esplorare con curiosità il mondo</a:t>
            </a:r>
          </a:p>
          <a:p>
            <a:endParaRPr lang="it-IT" sz="1600" b="1" dirty="0">
              <a:latin typeface="Book Antiqua" pitchFamily="18" charset="0"/>
            </a:endParaRPr>
          </a:p>
        </p:txBody>
      </p:sp>
      <p:sp>
        <p:nvSpPr>
          <p:cNvPr id="6" name="Rettangolo 5"/>
          <p:cNvSpPr/>
          <p:nvPr/>
        </p:nvSpPr>
        <p:spPr>
          <a:xfrm>
            <a:off x="4509120" y="8172400"/>
            <a:ext cx="18002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12</a:t>
            </a:r>
            <a:endParaRPr lang="it-IT" dirty="0">
              <a:solidFill>
                <a:schemeClr val="accent5"/>
              </a:solidFill>
            </a:endParaRPr>
          </a:p>
        </p:txBody>
      </p:sp>
      <p:sp>
        <p:nvSpPr>
          <p:cNvPr id="8" name="Rettangolo 7"/>
          <p:cNvSpPr/>
          <p:nvPr/>
        </p:nvSpPr>
        <p:spPr>
          <a:xfrm>
            <a:off x="1962362" y="251520"/>
            <a:ext cx="3317831" cy="769441"/>
          </a:xfrm>
          <a:prstGeom prst="rect">
            <a:avLst/>
          </a:prstGeom>
        </p:spPr>
        <p:txBody>
          <a:bodyPr wrap="none">
            <a:spAutoFit/>
          </a:bodyPr>
          <a:lstStyle/>
          <a:p>
            <a:pPr algn="ctr"/>
            <a:r>
              <a:rPr lang="it-IT" sz="2400" b="1" u="sng" dirty="0" smtClean="0">
                <a:ln>
                  <a:solidFill>
                    <a:srgbClr val="FF6600"/>
                  </a:solidFill>
                </a:ln>
                <a:solidFill>
                  <a:srgbClr val="FFC000"/>
                </a:solidFill>
                <a:latin typeface="Calibri" pitchFamily="34" charset="0"/>
                <a:cs typeface="Calibri" pitchFamily="34" charset="0"/>
              </a:rPr>
              <a:t>Traguardi di competenza</a:t>
            </a:r>
          </a:p>
          <a:p>
            <a:pPr algn="ctr"/>
            <a:endParaRPr lang="it-IT" sz="2000" b="1" dirty="0" smtClean="0">
              <a:latin typeface="Tempus Sans ITC" pitchFamily="82" charset="0"/>
            </a:endParaRPr>
          </a:p>
        </p:txBody>
      </p:sp>
      <p:sp>
        <p:nvSpPr>
          <p:cNvPr id="9" name="CasellaDiTesto 8"/>
          <p:cNvSpPr txBox="1"/>
          <p:nvPr/>
        </p:nvSpPr>
        <p:spPr>
          <a:xfrm>
            <a:off x="1052736" y="1043608"/>
            <a:ext cx="2520280" cy="483209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it-IT" sz="1600" b="1" dirty="0" smtClean="0">
              <a:latin typeface="Calibri" pitchFamily="34" charset="0"/>
              <a:cs typeface="Calibri" pitchFamily="34" charset="0"/>
            </a:endParaRPr>
          </a:p>
          <a:p>
            <a:pPr algn="ctr"/>
            <a:r>
              <a:rPr lang="it-IT" b="1" dirty="0" smtClean="0">
                <a:ln>
                  <a:solidFill>
                    <a:srgbClr val="FF00FF"/>
                  </a:solidFill>
                </a:ln>
                <a:solidFill>
                  <a:srgbClr val="FF00FF"/>
                </a:solidFill>
                <a:latin typeface="Calibri" pitchFamily="34" charset="0"/>
                <a:cs typeface="Calibri" pitchFamily="34" charset="0"/>
              </a:rPr>
              <a:t>IMMAGINI, SUONI, COLORI</a:t>
            </a:r>
            <a:endParaRPr lang="it-IT" sz="1600" b="1" dirty="0" smtClean="0">
              <a:ln>
                <a:solidFill>
                  <a:srgbClr val="FF00FF"/>
                </a:solidFill>
              </a:ln>
              <a:solidFill>
                <a:srgbClr val="FF00FF"/>
              </a:solidFill>
              <a:latin typeface="Calibri" pitchFamily="34" charset="0"/>
              <a:cs typeface="Calibri" pitchFamily="34" charset="0"/>
            </a:endParaRPr>
          </a:p>
          <a:p>
            <a:pPr marL="342900" indent="-342900">
              <a:buAutoNum type="arabicParenR"/>
            </a:pPr>
            <a:r>
              <a:rPr lang="it-IT" sz="1000" b="1" dirty="0" smtClean="0">
                <a:latin typeface="Calibri" pitchFamily="34" charset="0"/>
                <a:cs typeface="Calibri" pitchFamily="34" charset="0"/>
              </a:rPr>
              <a:t>Comunicare, esprimere emozioni, raccontare usando le varie possibilità di linguaggio che il corpo conosce</a:t>
            </a:r>
          </a:p>
          <a:p>
            <a:pPr marL="342900" indent="-342900">
              <a:buAutoNum type="arabicParenR"/>
            </a:pPr>
            <a:r>
              <a:rPr lang="it-IT" sz="1000" b="1" dirty="0" smtClean="0">
                <a:latin typeface="Calibri" pitchFamily="34" charset="0"/>
                <a:cs typeface="Calibri" pitchFamily="34" charset="0"/>
              </a:rPr>
              <a:t>Inventare storie e sapersi esprimere attraverso diverse forme di rappresentazione e drammatizzazione</a:t>
            </a:r>
          </a:p>
          <a:p>
            <a:pPr marL="342900" indent="-342900">
              <a:buAutoNum type="arabicParenR"/>
            </a:pPr>
            <a:r>
              <a:rPr lang="it-IT" sz="1000" b="1" dirty="0" smtClean="0">
                <a:latin typeface="Calibri" pitchFamily="34" charset="0"/>
                <a:cs typeface="Calibri" pitchFamily="34" charset="0"/>
              </a:rPr>
              <a:t>Esplorare i materiali e utilizzarli con creatività</a:t>
            </a:r>
          </a:p>
          <a:p>
            <a:pPr marL="342900" indent="-342900">
              <a:buAutoNum type="arabicParenR"/>
            </a:pPr>
            <a:r>
              <a:rPr lang="it-IT" sz="1000" b="1" dirty="0" smtClean="0">
                <a:latin typeface="Calibri" pitchFamily="34" charset="0"/>
                <a:cs typeface="Calibri" pitchFamily="34" charset="0"/>
              </a:rPr>
              <a:t>Appassionarsi a  portare a termine il proprio lavoro</a:t>
            </a:r>
          </a:p>
          <a:p>
            <a:pPr marL="342900" indent="-342900">
              <a:buAutoNum type="arabicParenR"/>
            </a:pPr>
            <a:r>
              <a:rPr lang="it-IT" sz="1000" b="1" dirty="0" smtClean="0">
                <a:latin typeface="Calibri" pitchFamily="34" charset="0"/>
                <a:cs typeface="Calibri" pitchFamily="34" charset="0"/>
              </a:rPr>
              <a:t>Seguire con curiosità r piacere spettacoli di vario tipo: teatrali, musicali, visivi, di animazione.</a:t>
            </a:r>
          </a:p>
          <a:p>
            <a:pPr marL="342900" indent="-342900">
              <a:buAutoNum type="arabicParenR"/>
            </a:pPr>
            <a:r>
              <a:rPr lang="it-IT" sz="1000" b="1" dirty="0" smtClean="0">
                <a:latin typeface="Calibri" pitchFamily="34" charset="0"/>
                <a:cs typeface="Calibri" pitchFamily="34" charset="0"/>
              </a:rPr>
              <a:t>Sviluppare interesse per l’ascolto della musica, delle opere d’arte e del canto corale</a:t>
            </a:r>
          </a:p>
          <a:p>
            <a:pPr marL="342900" indent="-342900">
              <a:buAutoNum type="arabicParenR"/>
            </a:pPr>
            <a:r>
              <a:rPr lang="it-IT" sz="1000" b="1" dirty="0" smtClean="0">
                <a:latin typeface="Calibri" pitchFamily="34" charset="0"/>
                <a:cs typeface="Calibri" pitchFamily="34" charset="0"/>
              </a:rPr>
              <a:t>Riconoscere alcuni linguaggi simbolici  caratteristici delle tradizioni e della vita dei cristiani (segni, feste, preghiere, canti, </a:t>
            </a:r>
            <a:r>
              <a:rPr lang="it-IT" sz="1000" b="1" dirty="0" err="1" smtClean="0">
                <a:latin typeface="Calibri" pitchFamily="34" charset="0"/>
                <a:cs typeface="Calibri" pitchFamily="34" charset="0"/>
              </a:rPr>
              <a:t>ecc…</a:t>
            </a:r>
            <a:r>
              <a:rPr lang="it-IT" sz="1000" b="1" dirty="0" smtClean="0">
                <a:latin typeface="Calibri" pitchFamily="34" charset="0"/>
                <a:cs typeface="Calibri" pitchFamily="34" charset="0"/>
              </a:rPr>
              <a:t>), per poter esprimere con creatività il proprio </a:t>
            </a:r>
            <a:r>
              <a:rPr lang="it-IT" sz="1000" b="1" dirty="0" err="1" smtClean="0">
                <a:latin typeface="Calibri" pitchFamily="34" charset="0"/>
                <a:cs typeface="Calibri" pitchFamily="34" charset="0"/>
              </a:rPr>
              <a:t>percoro</a:t>
            </a:r>
            <a:r>
              <a:rPr lang="it-IT" sz="1000" b="1" dirty="0" smtClean="0">
                <a:latin typeface="Calibri" pitchFamily="34" charset="0"/>
                <a:cs typeface="Calibri" pitchFamily="34" charset="0"/>
              </a:rPr>
              <a:t> religioso</a:t>
            </a:r>
          </a:p>
          <a:p>
            <a:pPr marL="342900" indent="-342900">
              <a:buAutoNum type="arabicParenR"/>
            </a:pPr>
            <a:endParaRPr lang="it-IT" sz="1000" b="1" dirty="0" smtClean="0">
              <a:latin typeface="Book Antiqua" pitchFamily="18" charset="0"/>
            </a:endParaRPr>
          </a:p>
          <a:p>
            <a:endParaRPr lang="it-IT" sz="1600" b="1" dirty="0">
              <a:latin typeface="Tempus Sans ITC" pitchFamily="8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6672" y="0"/>
            <a:ext cx="6381328" cy="8556188"/>
          </a:xfrm>
          <a:prstGeom prst="rect">
            <a:avLst/>
          </a:prstGeom>
        </p:spPr>
        <p:txBody>
          <a:bodyPr wrap="square">
            <a:spAutoFit/>
          </a:bodyPr>
          <a:lstStyle/>
          <a:p>
            <a:pPr algn="ctr"/>
            <a:r>
              <a:rPr lang="it-IT" sz="3200" b="1" dirty="0" smtClean="0">
                <a:ln>
                  <a:solidFill>
                    <a:srgbClr val="FF6600"/>
                  </a:solidFill>
                </a:ln>
                <a:solidFill>
                  <a:srgbClr val="FFC000"/>
                </a:solidFill>
                <a:latin typeface="Calibri" pitchFamily="34" charset="0"/>
                <a:cs typeface="Calibri" pitchFamily="34" charset="0"/>
              </a:rPr>
              <a:t>RELIGIONE</a:t>
            </a:r>
          </a:p>
          <a:p>
            <a:pPr algn="ctr"/>
            <a:endParaRPr lang="it-IT" sz="2400" dirty="0" smtClean="0">
              <a:ln>
                <a:solidFill>
                  <a:srgbClr val="FF6600"/>
                </a:solidFill>
              </a:ln>
              <a:solidFill>
                <a:srgbClr val="FFC000"/>
              </a:solidFill>
              <a:latin typeface="Calibri" pitchFamily="34" charset="0"/>
              <a:cs typeface="Calibri" pitchFamily="34" charset="0"/>
            </a:endParaRPr>
          </a:p>
          <a:p>
            <a:pPr algn="ctr"/>
            <a:r>
              <a:rPr lang="it-IT" sz="2400" b="1" dirty="0" smtClean="0">
                <a:ln>
                  <a:solidFill>
                    <a:srgbClr val="FF6600"/>
                  </a:solidFill>
                </a:ln>
                <a:solidFill>
                  <a:srgbClr val="FFC000"/>
                </a:solidFill>
                <a:latin typeface="Calibri" pitchFamily="34" charset="0"/>
                <a:cs typeface="Calibri" pitchFamily="34" charset="0"/>
              </a:rPr>
              <a:t>Un quadro perfetto</a:t>
            </a:r>
          </a:p>
          <a:p>
            <a:pPr algn="ctr"/>
            <a:endParaRPr lang="it-IT" sz="2400" b="1" dirty="0" smtClean="0">
              <a:ln>
                <a:solidFill>
                  <a:srgbClr val="FF6600"/>
                </a:solidFill>
              </a:ln>
              <a:solidFill>
                <a:srgbClr val="FFC000"/>
              </a:solidFill>
              <a:latin typeface="Calibri" pitchFamily="34" charset="0"/>
              <a:cs typeface="Calibri" pitchFamily="34" charset="0"/>
            </a:endParaRPr>
          </a:p>
          <a:p>
            <a:pPr algn="ctr"/>
            <a:r>
              <a:rPr lang="it-IT" sz="2400" b="1" dirty="0" smtClean="0">
                <a:ln>
                  <a:solidFill>
                    <a:srgbClr val="FF6600"/>
                  </a:solidFill>
                </a:ln>
                <a:solidFill>
                  <a:srgbClr val="FFC000"/>
                </a:solidFill>
                <a:latin typeface="Calibri" pitchFamily="34" charset="0"/>
                <a:cs typeface="Calibri" pitchFamily="34" charset="0"/>
              </a:rPr>
              <a:t>Motivazione</a:t>
            </a:r>
          </a:p>
          <a:p>
            <a:pPr algn="ctr"/>
            <a:endParaRPr lang="it-IT" sz="2400" b="1" dirty="0" smtClean="0">
              <a:ln>
                <a:solidFill>
                  <a:srgbClr val="008000"/>
                </a:solidFill>
              </a:ln>
              <a:solidFill>
                <a:srgbClr val="C0BB00"/>
              </a:solidFill>
              <a:latin typeface="Calibri" pitchFamily="34" charset="0"/>
              <a:cs typeface="Calibri" pitchFamily="34" charset="0"/>
            </a:endParaRPr>
          </a:p>
          <a:p>
            <a:r>
              <a:rPr lang="it-IT" sz="1400" dirty="0" smtClean="0">
                <a:latin typeface="Calibri" pitchFamily="34" charset="0"/>
                <a:cs typeface="Calibri" pitchFamily="34" charset="0"/>
              </a:rPr>
              <a:t>Il mondo che ci circonda è un mondo sonoro e policromatico, pieno cioè di suoni, rumori e colori di cui a volte non ci accorgiamo o che diamo per scontati presi dalla frenesia della routine. I colori sono, per eccellenza, gli strumenti della fantasia dei bambini. Il segno grafico e cromatico del bambino non è mai banale, ma è l’espressione del mondo che tenta di portare fuori da sé, sottoponendolo all’attenzione di noi adulti. Il colore però interagisce anche con le emozioni umane. Partendo da questi presupposti per quest’anno scolastico noi insegnanti abbiamo deciso di lavorare partendo dalla creazione del mondo, analizzando cosa ha creato ogni giorno Dio per poi procedere all’osservazione, realizzazione di  alcuni quadri religiosi di artisti famosi. Inoltre guarderemo attentamente alcune chiese, campanili e cercheremo di riprodurli nel nostro foglio disegnando anche i più piccoli particolari.</a:t>
            </a:r>
          </a:p>
          <a:p>
            <a:endParaRPr lang="it-IT" sz="1400" dirty="0" smtClean="0">
              <a:latin typeface="Calibri" pitchFamily="34" charset="0"/>
              <a:cs typeface="Calibri" pitchFamily="34" charset="0"/>
            </a:endParaRPr>
          </a:p>
          <a:p>
            <a:pPr algn="ctr"/>
            <a:r>
              <a:rPr lang="it-IT" sz="2400" b="1" dirty="0" err="1" smtClean="0">
                <a:ln w="19050">
                  <a:solidFill>
                    <a:srgbClr val="FF6600"/>
                  </a:solidFill>
                </a:ln>
                <a:solidFill>
                  <a:srgbClr val="FFC000"/>
                </a:solidFill>
                <a:latin typeface="Calibri" pitchFamily="34" charset="0"/>
                <a:cs typeface="Calibri" pitchFamily="34" charset="0"/>
              </a:rPr>
              <a:t>Finalita’</a:t>
            </a:r>
            <a:endParaRPr lang="it-IT" sz="2400" b="1" dirty="0" smtClean="0">
              <a:ln w="19050">
                <a:solidFill>
                  <a:srgbClr val="FF6600"/>
                </a:solidFill>
              </a:ln>
              <a:solidFill>
                <a:srgbClr val="FFC000"/>
              </a:solidFill>
              <a:latin typeface="Calibri" pitchFamily="34" charset="0"/>
              <a:cs typeface="Calibri" pitchFamily="34" charset="0"/>
            </a:endParaRPr>
          </a:p>
          <a:p>
            <a:pPr algn="ctr"/>
            <a:endParaRPr lang="it-IT" sz="2400" dirty="0" smtClean="0">
              <a:ln>
                <a:solidFill>
                  <a:srgbClr val="008000"/>
                </a:solidFill>
              </a:ln>
              <a:solidFill>
                <a:srgbClr val="92D050"/>
              </a:solidFill>
              <a:latin typeface="Calibri" pitchFamily="34" charset="0"/>
              <a:cs typeface="Calibri" pitchFamily="34" charset="0"/>
            </a:endParaRPr>
          </a:p>
          <a:p>
            <a:pPr algn="ctr"/>
            <a:endParaRPr lang="it-IT" sz="2400" dirty="0" smtClean="0">
              <a:ln>
                <a:solidFill>
                  <a:schemeClr val="tx2"/>
                </a:solidFill>
              </a:ln>
              <a:solidFill>
                <a:srgbClr val="6DD9FF"/>
              </a:solidFill>
              <a:latin typeface="Calibri" pitchFamily="34" charset="0"/>
              <a:cs typeface="Calibri" pitchFamily="34" charset="0"/>
            </a:endParaRPr>
          </a:p>
          <a:p>
            <a:pPr>
              <a:buFont typeface="Wingdings" pitchFamily="2" charset="2"/>
              <a:buChar char="§"/>
            </a:pPr>
            <a:r>
              <a:rPr lang="it-IT" sz="1400" dirty="0" smtClean="0">
                <a:latin typeface="Calibri" pitchFamily="34" charset="0"/>
                <a:cs typeface="Calibri" pitchFamily="34" charset="0"/>
              </a:rPr>
              <a:t>Osservare con meraviglia ed esplorare con curiosità il mondo, riconosciuto dai cristiani e da tanti uomini religiosi come dono di Dio Creatore, per sviluppare sentimenti di responsabilità nei confronti della realtà, abitandola con fiducia e speranza</a:t>
            </a:r>
          </a:p>
          <a:p>
            <a:pPr>
              <a:buFont typeface="Wingdings" pitchFamily="2" charset="2"/>
              <a:buChar char="§"/>
            </a:pPr>
            <a:r>
              <a:rPr lang="it-IT" sz="1400" dirty="0" smtClean="0">
                <a:latin typeface="Calibri" pitchFamily="34" charset="0"/>
                <a:cs typeface="Calibri" pitchFamily="34" charset="0"/>
              </a:rPr>
              <a:t>Osservare la bellezza del creato</a:t>
            </a:r>
          </a:p>
          <a:p>
            <a:pPr>
              <a:buFont typeface="Wingdings" pitchFamily="2" charset="2"/>
              <a:buChar char="§"/>
            </a:pPr>
            <a:r>
              <a:rPr lang="it-IT" sz="1400" dirty="0" smtClean="0">
                <a:latin typeface="Calibri" pitchFamily="34" charset="0"/>
                <a:cs typeface="Calibri" pitchFamily="34" charset="0"/>
              </a:rPr>
              <a:t>Infondere ai bambini l’importanza della nascita di Gesù, diffondendo la gioia e la bellezza degli affetti</a:t>
            </a:r>
          </a:p>
          <a:p>
            <a:pPr>
              <a:buFont typeface="Wingdings" pitchFamily="2" charset="2"/>
              <a:buChar char="§"/>
            </a:pPr>
            <a:r>
              <a:rPr lang="it-IT" sz="1400" dirty="0" smtClean="0">
                <a:latin typeface="Calibri" pitchFamily="34" charset="0"/>
                <a:cs typeface="Calibri" pitchFamily="34" charset="0"/>
              </a:rPr>
              <a:t>Riconoscere l’importanza del rispetto e l’aiuto verso il prossimo</a:t>
            </a:r>
          </a:p>
          <a:p>
            <a:pPr>
              <a:buFont typeface="Wingdings" pitchFamily="2" charset="2"/>
              <a:buChar char="§"/>
            </a:pPr>
            <a:r>
              <a:rPr lang="it-IT" sz="1400" dirty="0" smtClean="0">
                <a:latin typeface="Calibri" pitchFamily="34" charset="0"/>
                <a:cs typeface="Calibri" pitchFamily="34" charset="0"/>
              </a:rPr>
              <a:t>Comprendere l’importanza della preghiera e della bontà di Dio</a:t>
            </a:r>
          </a:p>
          <a:p>
            <a:pPr>
              <a:buFont typeface="Wingdings" pitchFamily="2" charset="2"/>
              <a:buChar char="§"/>
            </a:pPr>
            <a:endParaRPr lang="it-IT" sz="1400" dirty="0" smtClean="0">
              <a:latin typeface="Calibri" pitchFamily="34" charset="0"/>
              <a:cs typeface="Calibri" pitchFamily="34" charset="0"/>
            </a:endParaRPr>
          </a:p>
          <a:p>
            <a:endParaRPr lang="it-IT" dirty="0">
              <a:latin typeface="Calibri" pitchFamily="34" charset="0"/>
              <a:cs typeface="Calibri" pitchFamily="34" charset="0"/>
            </a:endParaRPr>
          </a:p>
        </p:txBody>
      </p:sp>
      <p:sp>
        <p:nvSpPr>
          <p:cNvPr id="4" name="CasellaDiTesto 3"/>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13</a:t>
            </a:r>
            <a:endParaRPr lang="it-IT" dirty="0">
              <a:solidFill>
                <a:schemeClr val="accent5"/>
              </a:solidFill>
            </a:endParaRPr>
          </a:p>
        </p:txBody>
      </p:sp>
      <p:sp>
        <p:nvSpPr>
          <p:cNvPr id="14338" name="AutoShape 2" descr="Wittgenstein e il Dio della Genesi: linguaggio e realtà nella creazione  biblica - Il Superuov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2656" y="251520"/>
            <a:ext cx="6093296" cy="738664"/>
          </a:xfrm>
          <a:prstGeom prst="rect">
            <a:avLst/>
          </a:prstGeom>
        </p:spPr>
        <p:txBody>
          <a:bodyPr wrap="square">
            <a:spAutoFit/>
          </a:bodyPr>
          <a:lstStyle/>
          <a:p>
            <a:pPr algn="ctr"/>
            <a:r>
              <a:rPr lang="it-IT" sz="2800" b="1" dirty="0" smtClean="0">
                <a:ln>
                  <a:solidFill>
                    <a:srgbClr val="FF6600"/>
                  </a:solidFill>
                </a:ln>
                <a:solidFill>
                  <a:srgbClr val="FFC000"/>
                </a:solidFill>
                <a:latin typeface="Calibri" pitchFamily="34" charset="0"/>
                <a:cs typeface="Calibri" pitchFamily="34" charset="0"/>
              </a:rPr>
              <a:t>Obiettivi</a:t>
            </a:r>
          </a:p>
          <a:p>
            <a:endParaRPr lang="it-IT" sz="1400" dirty="0" smtClean="0">
              <a:latin typeface="Calibri" pitchFamily="34" charset="0"/>
              <a:cs typeface="Calibri" pitchFamily="34" charset="0"/>
            </a:endParaRPr>
          </a:p>
        </p:txBody>
      </p:sp>
      <p:sp>
        <p:nvSpPr>
          <p:cNvPr id="4" name="CasellaDiTesto 3"/>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14</a:t>
            </a:r>
            <a:endParaRPr lang="it-IT" dirty="0">
              <a:solidFill>
                <a:schemeClr val="accent5"/>
              </a:solidFill>
            </a:endParaRPr>
          </a:p>
        </p:txBody>
      </p:sp>
      <p:sp>
        <p:nvSpPr>
          <p:cNvPr id="5" name="Rettangolo 4"/>
          <p:cNvSpPr/>
          <p:nvPr/>
        </p:nvSpPr>
        <p:spPr>
          <a:xfrm>
            <a:off x="620688" y="935088"/>
            <a:ext cx="5760640" cy="2800767"/>
          </a:xfrm>
          <a:prstGeom prst="rect">
            <a:avLst/>
          </a:prstGeom>
        </p:spPr>
        <p:txBody>
          <a:bodyPr wrap="square">
            <a:spAutoFit/>
          </a:bodyPr>
          <a:lstStyle/>
          <a:p>
            <a:pPr>
              <a:buFont typeface="Wingdings" pitchFamily="2" charset="2"/>
              <a:buChar char="ü"/>
            </a:pPr>
            <a:r>
              <a:rPr lang="it-IT" sz="1400" dirty="0" smtClean="0">
                <a:latin typeface="Calibri" pitchFamily="34" charset="0"/>
                <a:cs typeface="Calibri" pitchFamily="34" charset="0"/>
              </a:rPr>
              <a:t>Percepire quanto è grande l’amore di Dio per tutti noi</a:t>
            </a:r>
          </a:p>
          <a:p>
            <a:pPr>
              <a:buFont typeface="Wingdings" pitchFamily="2" charset="2"/>
              <a:buChar char="ü"/>
            </a:pPr>
            <a:r>
              <a:rPr lang="it-IT" sz="1400" dirty="0" smtClean="0">
                <a:latin typeface="Calibri" pitchFamily="34" charset="0"/>
                <a:cs typeface="Calibri" pitchFamily="34" charset="0"/>
              </a:rPr>
              <a:t>Scoprire la storia di Gesù fin dalla sua nascita</a:t>
            </a:r>
          </a:p>
          <a:p>
            <a:pPr>
              <a:buFont typeface="Wingdings" pitchFamily="2" charset="2"/>
              <a:buChar char="ü"/>
            </a:pPr>
            <a:r>
              <a:rPr lang="it-IT" sz="1400" dirty="0" smtClean="0">
                <a:latin typeface="Calibri" pitchFamily="34" charset="0"/>
                <a:cs typeface="Calibri" pitchFamily="34" charset="0"/>
              </a:rPr>
              <a:t>Scoprire chi ha creato tutto quello che ci circonda</a:t>
            </a:r>
          </a:p>
          <a:p>
            <a:pPr>
              <a:buFont typeface="Wingdings" pitchFamily="2" charset="2"/>
              <a:buChar char="ü"/>
            </a:pPr>
            <a:r>
              <a:rPr lang="it-IT" sz="1400" dirty="0" smtClean="0">
                <a:latin typeface="Calibri" pitchFamily="34" charset="0"/>
                <a:cs typeface="Calibri" pitchFamily="34" charset="0"/>
              </a:rPr>
              <a:t>Conoscere quadri religiosi di artisti famosi</a:t>
            </a:r>
          </a:p>
          <a:p>
            <a:pPr>
              <a:buFont typeface="Wingdings" pitchFamily="2" charset="2"/>
              <a:buChar char="ü"/>
            </a:pPr>
            <a:r>
              <a:rPr lang="it-IT" sz="1400" dirty="0" smtClean="0">
                <a:latin typeface="Calibri" pitchFamily="34" charset="0"/>
                <a:cs typeface="Calibri" pitchFamily="34" charset="0"/>
              </a:rPr>
              <a:t>Realizzare chiese, campanili famose in tutto il mondo</a:t>
            </a:r>
          </a:p>
          <a:p>
            <a:pPr>
              <a:buFont typeface="Wingdings" pitchFamily="2" charset="2"/>
              <a:buChar char="ü"/>
            </a:pPr>
            <a:r>
              <a:rPr lang="it-IT" sz="1400" dirty="0" smtClean="0">
                <a:latin typeface="Calibri" pitchFamily="34" charset="0"/>
                <a:cs typeface="Calibri" pitchFamily="34" charset="0"/>
              </a:rPr>
              <a:t>Saper individuare i simboli delle principali feste e tradizioni cristiane</a:t>
            </a:r>
          </a:p>
          <a:p>
            <a:pPr>
              <a:buFont typeface="Wingdings" pitchFamily="2" charset="2"/>
              <a:buChar char="ü"/>
            </a:pPr>
            <a:r>
              <a:rPr lang="it-IT" sz="1400" dirty="0" smtClean="0">
                <a:latin typeface="Calibri" pitchFamily="34" charset="0"/>
                <a:cs typeface="Calibri" pitchFamily="34" charset="0"/>
              </a:rPr>
              <a:t> Memorizzare e ripetere poesie per i giorni di festa</a:t>
            </a:r>
          </a:p>
          <a:p>
            <a:pPr>
              <a:buFont typeface="Wingdings" pitchFamily="2" charset="2"/>
              <a:buChar char="ü"/>
            </a:pPr>
            <a:r>
              <a:rPr lang="it-IT" sz="1400" dirty="0" smtClean="0">
                <a:latin typeface="Calibri" pitchFamily="34" charset="0"/>
                <a:cs typeface="Calibri" pitchFamily="34" charset="0"/>
              </a:rPr>
              <a:t>Saper collaborare per la realizzazione dell’albero e del presepe</a:t>
            </a:r>
          </a:p>
          <a:p>
            <a:pPr>
              <a:buFont typeface="Wingdings" pitchFamily="2" charset="2"/>
              <a:buChar char="ü"/>
            </a:pPr>
            <a:r>
              <a:rPr lang="it-IT" sz="1400" dirty="0" smtClean="0">
                <a:latin typeface="Calibri" pitchFamily="34" charset="0"/>
                <a:cs typeface="Calibri" pitchFamily="34" charset="0"/>
              </a:rPr>
              <a:t>Realizzare e drammatizzare insieme la recita di Natale</a:t>
            </a:r>
          </a:p>
          <a:p>
            <a:pPr>
              <a:buFont typeface="Wingdings" pitchFamily="2" charset="2"/>
              <a:buChar char="ü"/>
            </a:pPr>
            <a:r>
              <a:rPr lang="it-IT" sz="1400" dirty="0" smtClean="0">
                <a:latin typeface="Calibri" pitchFamily="34" charset="0"/>
                <a:cs typeface="Calibri" pitchFamily="34" charset="0"/>
              </a:rPr>
              <a:t>Imparare canti e preghiere natalizie</a:t>
            </a:r>
          </a:p>
          <a:p>
            <a:pPr>
              <a:buFont typeface="Wingdings" pitchFamily="2" charset="2"/>
              <a:buChar char="ü"/>
            </a:pPr>
            <a:endParaRPr lang="it-IT" dirty="0" smtClean="0"/>
          </a:p>
          <a:p>
            <a:pPr>
              <a:buFont typeface="Wingdings" pitchFamily="2" charset="2"/>
              <a:buChar char="ü"/>
            </a:pPr>
            <a:endParaRPr lang="it-IT" dirty="0"/>
          </a:p>
        </p:txBody>
      </p:sp>
      <p:pic>
        <p:nvPicPr>
          <p:cNvPr id="13316" name="Picture 4" descr="Potrebbe essere un'immagine raffigurante 6 persone, persone che studiano, giocattolo per bambini e testo"/>
          <p:cNvPicPr>
            <a:picLocks noChangeAspect="1" noChangeArrowheads="1"/>
          </p:cNvPicPr>
          <p:nvPr/>
        </p:nvPicPr>
        <p:blipFill>
          <a:blip r:embed="rId2" cstate="print"/>
          <a:srcRect b="14894"/>
          <a:stretch>
            <a:fillRect/>
          </a:stretch>
        </p:blipFill>
        <p:spPr bwMode="auto">
          <a:xfrm>
            <a:off x="1196752" y="3635896"/>
            <a:ext cx="4608512" cy="4964486"/>
          </a:xfrm>
          <a:prstGeom prst="rect">
            <a:avLst/>
          </a:prstGeom>
          <a:ln w="190500" cap="sq">
            <a:solidFill>
              <a:srgbClr val="FF993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6672" y="0"/>
            <a:ext cx="6381328" cy="9664184"/>
          </a:xfrm>
          <a:prstGeom prst="rect">
            <a:avLst/>
          </a:prstGeom>
        </p:spPr>
        <p:txBody>
          <a:bodyPr wrap="square">
            <a:spAutoFit/>
          </a:bodyPr>
          <a:lstStyle/>
          <a:p>
            <a:pPr algn="ctr"/>
            <a:r>
              <a:rPr lang="it-IT" sz="2800" b="1" dirty="0" smtClean="0">
                <a:ln>
                  <a:solidFill>
                    <a:srgbClr val="FF6600"/>
                  </a:solidFill>
                </a:ln>
                <a:solidFill>
                  <a:srgbClr val="FFC000"/>
                </a:solidFill>
                <a:latin typeface="Comic Sans MS" pitchFamily="66" charset="0"/>
              </a:rPr>
              <a:t>Laboratorio di yoga e psicomotricità</a:t>
            </a:r>
          </a:p>
          <a:p>
            <a:pPr algn="ctr"/>
            <a:r>
              <a:rPr lang="it-IT" sz="2400" b="1" dirty="0" smtClean="0">
                <a:ln>
                  <a:solidFill>
                    <a:srgbClr val="FF6600"/>
                  </a:solidFill>
                </a:ln>
                <a:solidFill>
                  <a:srgbClr val="FFC000"/>
                </a:solidFill>
                <a:latin typeface="Comic Sans MS" pitchFamily="66" charset="0"/>
              </a:rPr>
              <a:t>Premessa </a:t>
            </a:r>
          </a:p>
          <a:p>
            <a:r>
              <a:rPr lang="it-IT" sz="1400" b="1" dirty="0" smtClean="0"/>
              <a:t>Lo yoga </a:t>
            </a:r>
            <a:r>
              <a:rPr lang="it-IT" sz="1400" dirty="0" smtClean="0"/>
              <a:t>è una disciplina che proviene dall’India e la sua efficacia è riconosciuta anche dal mondo scientifico. Pur essendo moderna e attuale, è una disciplina millenaria ed è considerata una delle più complete per la salute del corpo e della mente. Il termine yoga significa “unire, congiungere, integrare”. Lo yoga non è solo una serie di esercizi fisici, è un sistema di tecniche per sviluppare e armonizzare i diversi tipi di relazione.</a:t>
            </a:r>
          </a:p>
          <a:p>
            <a:pPr lvl="0" fontAlgn="base">
              <a:spcBef>
                <a:spcPct val="0"/>
              </a:spcBef>
              <a:spcAft>
                <a:spcPct val="0"/>
              </a:spcAft>
              <a:tabLst>
                <a:tab pos="3433763" algn="l"/>
              </a:tabLst>
            </a:pPr>
            <a:r>
              <a:rPr lang="it-IT" sz="1400" b="1" dirty="0" smtClean="0"/>
              <a:t>L’educazione motoria </a:t>
            </a:r>
            <a:r>
              <a:rPr lang="it-IT" sz="1400" dirty="0" smtClean="0"/>
              <a:t>ha il privilegio di essere una disciplina globalmente formativa, in quanto si rivolge alla personalità totale dell’individuo. Il progetto che segue ha come motivazione la scoperta del corpo, come espressione delle proprie emozioni e la strutturazione dello schema corporeo. In questa età i bambini vivono il loro corpo in modo molto intenso, poiché sono in pieno processo di crescita fisica e psichica. I giochi di movimento corporeo si propongono di favorire il controllo del corpo in quanto mezzo di comunicazione e di sviluppare la capacità d’autocontrollo e organizzazione dei propri impulsi e movimenti.</a:t>
            </a:r>
          </a:p>
          <a:p>
            <a:pPr lvl="0" eaLnBrk="0" fontAlgn="base" hangingPunct="0">
              <a:spcBef>
                <a:spcPct val="0"/>
              </a:spcBef>
              <a:spcAft>
                <a:spcPct val="0"/>
              </a:spcAft>
              <a:tabLst>
                <a:tab pos="3433763" algn="l"/>
              </a:tabLst>
            </a:pPr>
            <a:r>
              <a:rPr lang="it-IT" sz="1400" dirty="0" smtClean="0"/>
              <a:t>Quando si muove il bambino sperimenta, afferma e gioca con il suo corpo: potenzia le sue possibilità espressive, passa dal gesto spontaneo all’azione controllata e sviluppa l’osservazione dell’ambiente e dei suoi simili per percepire diverse posizioni e movimenti. Impara anche a trovare una situazione di benessere nei suoi movimenti e ad organizzare nello spazio le azioni che realizza.</a:t>
            </a:r>
          </a:p>
          <a:p>
            <a:pPr algn="ctr"/>
            <a:endParaRPr lang="it-IT" sz="2400" b="1" dirty="0" smtClean="0">
              <a:ln>
                <a:solidFill>
                  <a:schemeClr val="tx2"/>
                </a:solidFill>
              </a:ln>
              <a:solidFill>
                <a:srgbClr val="6DD9FF"/>
              </a:solidFill>
              <a:latin typeface="Comic Sans MS" pitchFamily="66" charset="0"/>
            </a:endParaRPr>
          </a:p>
          <a:p>
            <a:pPr algn="ctr"/>
            <a:r>
              <a:rPr lang="it-IT" sz="2400" b="1" dirty="0" smtClean="0">
                <a:ln>
                  <a:solidFill>
                    <a:srgbClr val="FF6600"/>
                  </a:solidFill>
                </a:ln>
                <a:solidFill>
                  <a:srgbClr val="FFC000"/>
                </a:solidFill>
                <a:latin typeface="Comic Sans MS" pitchFamily="66" charset="0"/>
              </a:rPr>
              <a:t>Motivazione</a:t>
            </a:r>
          </a:p>
          <a:p>
            <a:r>
              <a:rPr lang="it-IT" sz="1400" dirty="0" smtClean="0"/>
              <a:t>Nel mondo di oggi, i bambini sono sempre più immersi nella frenesia e questo può avere un effetto negativo sulla loro gioia innata. Grazie allo yoga i bambini ottengono grandi benefici sia dal punto di vista fisico , migliora l’elasticità, la flessibilità, la forza, la coordinazione che  dal punto di vista della concentrazione ritrovando un senso di calma e di relax.</a:t>
            </a:r>
          </a:p>
          <a:p>
            <a:r>
              <a:rPr lang="it-IT" sz="1400" dirty="0" smtClean="0"/>
              <a:t>Lo yoga per i più piccoli è innanzitutto gioco e movimento sano, dove è importante focalizzare l’attenzione sull’ importanza del movimento, sulle attività ludiche e sulla capacità di relazionarsi con gli altri.</a:t>
            </a:r>
          </a:p>
          <a:p>
            <a:r>
              <a:rPr lang="it-IT" sz="1400" dirty="0" smtClean="0"/>
              <a:t>Il progetto prevede giochi di conoscenza e di integrazione del gruppo, attività di riscaldamento e semplici sequenze di </a:t>
            </a:r>
            <a:r>
              <a:rPr lang="it-IT" sz="1400" dirty="0" err="1" smtClean="0"/>
              <a:t>asana</a:t>
            </a:r>
            <a:r>
              <a:rPr lang="it-IT" sz="1400" dirty="0" smtClean="0"/>
              <a:t>, le posizioni yoga, durante le quali i bambini si possono divertire a imitare le posizioni degli animali, delle piante e degli elementi naturali che ci circondano. Gli incontri si devono svolgere sempre in un’ atmosfera giocosa e in un ambiente confortevole e accogliente, accompagnati da un sottofondo musicale.</a:t>
            </a:r>
          </a:p>
          <a:p>
            <a:endParaRPr lang="it-IT" sz="1400" dirty="0" smtClean="0"/>
          </a:p>
          <a:p>
            <a:endParaRPr lang="it-IT" sz="1400" dirty="0" smtClean="0"/>
          </a:p>
          <a:p>
            <a:endParaRPr lang="it-IT" dirty="0"/>
          </a:p>
        </p:txBody>
      </p:sp>
      <p:sp>
        <p:nvSpPr>
          <p:cNvPr id="4" name="CasellaDiTesto 3"/>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15</a:t>
            </a:r>
            <a:endParaRPr lang="it-IT" dirty="0">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4704" y="0"/>
            <a:ext cx="6093296" cy="646331"/>
          </a:xfrm>
          <a:prstGeom prst="rect">
            <a:avLst/>
          </a:prstGeom>
        </p:spPr>
        <p:txBody>
          <a:bodyPr wrap="square">
            <a:spAutoFit/>
          </a:bodyPr>
          <a:lstStyle/>
          <a:p>
            <a:endParaRPr lang="it-IT" dirty="0" smtClean="0"/>
          </a:p>
          <a:p>
            <a:endParaRPr lang="it-IT" dirty="0"/>
          </a:p>
        </p:txBody>
      </p:sp>
      <p:sp>
        <p:nvSpPr>
          <p:cNvPr id="4" name="Rettangolo 3"/>
          <p:cNvSpPr/>
          <p:nvPr/>
        </p:nvSpPr>
        <p:spPr>
          <a:xfrm>
            <a:off x="404664" y="179512"/>
            <a:ext cx="6264696" cy="6370975"/>
          </a:xfrm>
          <a:prstGeom prst="rect">
            <a:avLst/>
          </a:prstGeom>
        </p:spPr>
        <p:txBody>
          <a:bodyPr wrap="square">
            <a:spAutoFit/>
          </a:bodyPr>
          <a:lstStyle/>
          <a:p>
            <a:pPr algn="ctr"/>
            <a:r>
              <a:rPr lang="it-IT" sz="2400" b="1" dirty="0" smtClean="0">
                <a:ln>
                  <a:solidFill>
                    <a:srgbClr val="FF6600"/>
                  </a:solidFill>
                </a:ln>
                <a:solidFill>
                  <a:srgbClr val="FFC000"/>
                </a:solidFill>
              </a:rPr>
              <a:t>Finalità</a:t>
            </a:r>
          </a:p>
          <a:p>
            <a:pPr>
              <a:buFont typeface="Arial" pitchFamily="34" charset="0"/>
              <a:buChar char="•"/>
            </a:pPr>
            <a:r>
              <a:rPr lang="it-IT" sz="1400" dirty="0" smtClean="0"/>
              <a:t>Facilitare lo sviluppo della consapevolezza di sé</a:t>
            </a:r>
          </a:p>
          <a:p>
            <a:pPr>
              <a:buFont typeface="Arial" pitchFamily="34" charset="0"/>
              <a:buChar char="•"/>
            </a:pPr>
            <a:r>
              <a:rPr lang="it-IT" sz="1400" dirty="0" smtClean="0"/>
              <a:t>Educare ad un movimento sano e costante</a:t>
            </a:r>
          </a:p>
          <a:p>
            <a:pPr>
              <a:buFont typeface="Arial" pitchFamily="34" charset="0"/>
              <a:buChar char="•"/>
            </a:pPr>
            <a:r>
              <a:rPr lang="it-IT" sz="1400" dirty="0" smtClean="0"/>
              <a:t>Comprendere il valore della gioia e della pace interiore</a:t>
            </a:r>
          </a:p>
          <a:p>
            <a:pPr>
              <a:buFont typeface="Arial" pitchFamily="34" charset="0"/>
              <a:buChar char="•"/>
            </a:pPr>
            <a:r>
              <a:rPr lang="it-IT" sz="1400" dirty="0" smtClean="0"/>
              <a:t>Essere consapevoli di essere pienamente vivi e presenti con le persone intorno a te</a:t>
            </a:r>
          </a:p>
          <a:p>
            <a:pPr>
              <a:buFont typeface="Arial" pitchFamily="34" charset="0"/>
              <a:buChar char="•"/>
            </a:pPr>
            <a:r>
              <a:rPr lang="it-IT" sz="1400" dirty="0" smtClean="0"/>
              <a:t>Strutturare lo schema corporeo in tutte le sue componenti e scoprire il movimento come mezzo di espressione della persona.</a:t>
            </a:r>
          </a:p>
          <a:p>
            <a:pPr>
              <a:buFont typeface="Arial" pitchFamily="34" charset="0"/>
              <a:buChar char="•"/>
            </a:pPr>
            <a:endParaRPr lang="it-IT" sz="1400" dirty="0" smtClean="0"/>
          </a:p>
          <a:p>
            <a:r>
              <a:rPr lang="it-IT" sz="2400" b="1" dirty="0" smtClean="0">
                <a:ln>
                  <a:solidFill>
                    <a:srgbClr val="FF6600"/>
                  </a:solidFill>
                </a:ln>
                <a:solidFill>
                  <a:srgbClr val="FFC000"/>
                </a:solidFill>
              </a:rPr>
              <a:t>Obiettivi</a:t>
            </a:r>
          </a:p>
          <a:p>
            <a:pPr>
              <a:buFont typeface="Wingdings" pitchFamily="2" charset="2"/>
              <a:buChar char="ü"/>
            </a:pPr>
            <a:endParaRPr lang="it-IT" sz="1400" dirty="0" smtClean="0"/>
          </a:p>
          <a:p>
            <a:pPr>
              <a:buFont typeface="Wingdings" pitchFamily="2" charset="2"/>
              <a:buChar char="ü"/>
            </a:pPr>
            <a:r>
              <a:rPr lang="it-IT" sz="1400" dirty="0" smtClean="0"/>
              <a:t>Portare il corpo e la mente in armonia </a:t>
            </a:r>
          </a:p>
          <a:p>
            <a:pPr>
              <a:buFont typeface="Wingdings" pitchFamily="2" charset="2"/>
              <a:buChar char="ü"/>
            </a:pPr>
            <a:r>
              <a:rPr lang="it-IT" sz="1400" dirty="0" smtClean="0"/>
              <a:t>Sentirsi più calmi </a:t>
            </a:r>
          </a:p>
          <a:p>
            <a:pPr>
              <a:buFont typeface="Wingdings" pitchFamily="2" charset="2"/>
              <a:buChar char="ü"/>
            </a:pPr>
            <a:r>
              <a:rPr lang="it-IT" sz="1400" dirty="0" smtClean="0"/>
              <a:t>Cercare di controllare le proprie ansie</a:t>
            </a:r>
          </a:p>
          <a:p>
            <a:pPr>
              <a:buFont typeface="Wingdings" pitchFamily="2" charset="2"/>
              <a:buChar char="ü"/>
            </a:pPr>
            <a:r>
              <a:rPr lang="it-IT" sz="1400" dirty="0" smtClean="0"/>
              <a:t>Vivere meglio le proprie emozioni</a:t>
            </a:r>
          </a:p>
          <a:p>
            <a:pPr>
              <a:buFont typeface="Wingdings" pitchFamily="2" charset="2"/>
              <a:buChar char="ü"/>
            </a:pPr>
            <a:r>
              <a:rPr lang="it-IT" sz="1400" dirty="0" smtClean="0"/>
              <a:t>Saper stare serenamente all’interno di un gruppo</a:t>
            </a:r>
          </a:p>
          <a:p>
            <a:pPr>
              <a:buFont typeface="Wingdings" pitchFamily="2" charset="2"/>
              <a:buChar char="ü"/>
            </a:pPr>
            <a:r>
              <a:rPr lang="it-IT" sz="1400" dirty="0" smtClean="0"/>
              <a:t>Rispettare le regole date dal gruppo</a:t>
            </a:r>
          </a:p>
          <a:p>
            <a:pPr lvl="0" algn="just" eaLnBrk="0" fontAlgn="base" hangingPunct="0">
              <a:spcBef>
                <a:spcPct val="0"/>
              </a:spcBef>
              <a:spcAft>
                <a:spcPct val="0"/>
              </a:spcAft>
              <a:buFont typeface="Wingdings" pitchFamily="2" charset="2"/>
              <a:buChar char="ü"/>
              <a:tabLst>
                <a:tab pos="3433763" algn="l"/>
              </a:tabLst>
            </a:pPr>
            <a:r>
              <a:rPr lang="it-IT" sz="1400" dirty="0" smtClean="0">
                <a:sym typeface="Wingdings" pitchFamily="2" charset="2"/>
              </a:rPr>
              <a:t>Controllare e affinare gli schemi motori dinamici di base, quali camminare, correre, saltare, arrampicarsi, strisciare e lanciare.</a:t>
            </a:r>
          </a:p>
          <a:p>
            <a:pPr lvl="0" algn="just" eaLnBrk="0" fontAlgn="base" hangingPunct="0">
              <a:spcBef>
                <a:spcPct val="0"/>
              </a:spcBef>
              <a:spcAft>
                <a:spcPct val="0"/>
              </a:spcAft>
              <a:buFont typeface="Wingdings" pitchFamily="2" charset="2"/>
              <a:buChar char="ü"/>
              <a:tabLst>
                <a:tab pos="3433763" algn="l"/>
              </a:tabLst>
            </a:pPr>
            <a:r>
              <a:rPr lang="it-IT" sz="1400" dirty="0" smtClean="0">
                <a:sym typeface="Wingdings" pitchFamily="2" charset="2"/>
              </a:rPr>
              <a:t>Muoversi spontaneamente e in modo guidato, in base ad indicazioni, musica e suoni.</a:t>
            </a:r>
          </a:p>
          <a:p>
            <a:pPr lvl="0" algn="just" eaLnBrk="0" fontAlgn="base" hangingPunct="0">
              <a:spcBef>
                <a:spcPct val="0"/>
              </a:spcBef>
              <a:spcAft>
                <a:spcPct val="0"/>
              </a:spcAft>
              <a:buFont typeface="Wingdings" pitchFamily="2" charset="2"/>
              <a:buChar char="ü"/>
              <a:tabLst>
                <a:tab pos="3433763" algn="l"/>
              </a:tabLst>
            </a:pPr>
            <a:r>
              <a:rPr lang="it-IT" sz="1400" dirty="0" smtClean="0">
                <a:sym typeface="Wingdings" pitchFamily="2" charset="2"/>
              </a:rPr>
              <a:t>Mantenere l’equilibrio. ( 4-5 anni)</a:t>
            </a:r>
          </a:p>
          <a:p>
            <a:pPr lvl="0" algn="just" eaLnBrk="0" fontAlgn="base" hangingPunct="0">
              <a:spcBef>
                <a:spcPct val="0"/>
              </a:spcBef>
              <a:spcAft>
                <a:spcPct val="0"/>
              </a:spcAft>
              <a:buFont typeface="Wingdings" pitchFamily="2" charset="2"/>
              <a:buChar char="ü"/>
              <a:tabLst>
                <a:tab pos="3433763" algn="l"/>
              </a:tabLst>
            </a:pPr>
            <a:r>
              <a:rPr lang="it-IT" sz="1400" dirty="0" smtClean="0">
                <a:sym typeface="Wingdings" pitchFamily="2" charset="2"/>
              </a:rPr>
              <a:t>Riprodurre correttamente movimenti in sequenza. ( 5 anni)</a:t>
            </a:r>
          </a:p>
          <a:p>
            <a:pPr lvl="0" algn="just" eaLnBrk="0" fontAlgn="base" hangingPunct="0">
              <a:spcBef>
                <a:spcPct val="0"/>
              </a:spcBef>
              <a:spcAft>
                <a:spcPct val="0"/>
              </a:spcAft>
              <a:buFont typeface="Wingdings" pitchFamily="2" charset="2"/>
              <a:buChar char="ü"/>
              <a:tabLst>
                <a:tab pos="3433763" algn="l"/>
              </a:tabLst>
            </a:pPr>
            <a:r>
              <a:rPr lang="it-IT" sz="1400" dirty="0" smtClean="0">
                <a:sym typeface="Wingdings" pitchFamily="2" charset="2"/>
              </a:rPr>
              <a:t>Individuare relazioni topologiche.</a:t>
            </a:r>
          </a:p>
          <a:p>
            <a:pPr>
              <a:buFont typeface="Wingdings" pitchFamily="2" charset="2"/>
              <a:buChar char="ü"/>
            </a:pPr>
            <a:endParaRPr lang="it-IT" sz="1400" dirty="0" smtClean="0"/>
          </a:p>
          <a:p>
            <a:pPr>
              <a:buFont typeface="Wingdings" pitchFamily="2" charset="2"/>
              <a:buChar char="ü"/>
            </a:pPr>
            <a:endParaRPr lang="it-IT" sz="1400" dirty="0" smtClean="0"/>
          </a:p>
          <a:p>
            <a:endParaRPr lang="it-IT" sz="2400" dirty="0" smtClean="0">
              <a:latin typeface="Tempus Sans ITC" pitchFamily="82" charset="0"/>
            </a:endParaRPr>
          </a:p>
          <a:p>
            <a:endParaRPr lang="it-IT" sz="1400" dirty="0" smtClean="0">
              <a:latin typeface="Tempus Sans ITC" pitchFamily="82" charset="0"/>
            </a:endParaRPr>
          </a:p>
        </p:txBody>
      </p:sp>
      <p:sp>
        <p:nvSpPr>
          <p:cNvPr id="5" name="CasellaDiTesto 4"/>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16</a:t>
            </a:r>
            <a:endParaRPr lang="it-IT" dirty="0">
              <a:solidFill>
                <a:schemeClr val="accent5"/>
              </a:solidFill>
            </a:endParaRPr>
          </a:p>
        </p:txBody>
      </p:sp>
      <p:sp>
        <p:nvSpPr>
          <p:cNvPr id="39938" name="AutoShape 2" descr="Risultati immagini per bambini che giocan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266" name="Picture 2" descr="Nessuna descrizione della foto disponibile."/>
          <p:cNvPicPr>
            <a:picLocks noChangeAspect="1" noChangeArrowheads="1"/>
          </p:cNvPicPr>
          <p:nvPr/>
        </p:nvPicPr>
        <p:blipFill>
          <a:blip r:embed="rId2" cstate="print"/>
          <a:srcRect t="11010" r="22933" b="4584"/>
          <a:stretch>
            <a:fillRect/>
          </a:stretch>
        </p:blipFill>
        <p:spPr bwMode="auto">
          <a:xfrm rot="580968">
            <a:off x="757404" y="5767499"/>
            <a:ext cx="2456072" cy="2689984"/>
          </a:xfrm>
          <a:prstGeom prst="rect">
            <a:avLst/>
          </a:prstGeom>
          <a:ln>
            <a:noFill/>
          </a:ln>
          <a:effectLst>
            <a:outerShdw blurRad="292100" dist="139700" dir="2700000" algn="tl" rotWithShape="0">
              <a:srgbClr val="333333">
                <a:alpha val="65000"/>
              </a:srgbClr>
            </a:outerShdw>
          </a:effectLst>
        </p:spPr>
      </p:pic>
      <p:pic>
        <p:nvPicPr>
          <p:cNvPr id="11268" name="Picture 4" descr="Nessuna descrizione della foto disponibile."/>
          <p:cNvPicPr>
            <a:picLocks noChangeAspect="1" noChangeArrowheads="1"/>
          </p:cNvPicPr>
          <p:nvPr/>
        </p:nvPicPr>
        <p:blipFill>
          <a:blip r:embed="rId3" cstate="print"/>
          <a:srcRect/>
          <a:stretch>
            <a:fillRect/>
          </a:stretch>
        </p:blipFill>
        <p:spPr bwMode="auto">
          <a:xfrm rot="21003784">
            <a:off x="3644737" y="5721350"/>
            <a:ext cx="2709341" cy="273590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4"/>
          <p:cNvSpPr>
            <a:spLocks noGrp="1"/>
          </p:cNvSpPr>
          <p:nvPr>
            <p:ph type="sldNum" sz="quarter" idx="12"/>
          </p:nvPr>
        </p:nvSpPr>
        <p:spPr>
          <a:xfrm>
            <a:off x="5085184" y="8532440"/>
            <a:ext cx="1600200" cy="486833"/>
          </a:xfrm>
        </p:spPr>
        <p:txBody>
          <a:bodyPr/>
          <a:lstStyle/>
          <a:p>
            <a:r>
              <a:rPr lang="it-IT" sz="1800" b="1" dirty="0" smtClean="0">
                <a:solidFill>
                  <a:srgbClr val="0070C0"/>
                </a:solidFill>
              </a:rPr>
              <a:t>17</a:t>
            </a:r>
            <a:endParaRPr lang="it-IT" sz="1800" b="1" dirty="0">
              <a:solidFill>
                <a:srgbClr val="0070C0"/>
              </a:solidFill>
            </a:endParaRPr>
          </a:p>
        </p:txBody>
      </p:sp>
      <p:sp>
        <p:nvSpPr>
          <p:cNvPr id="3" name="Rettangolo 2"/>
          <p:cNvSpPr/>
          <p:nvPr/>
        </p:nvSpPr>
        <p:spPr>
          <a:xfrm>
            <a:off x="476672" y="0"/>
            <a:ext cx="6048672" cy="9725739"/>
          </a:xfrm>
          <a:prstGeom prst="rect">
            <a:avLst/>
          </a:prstGeom>
        </p:spPr>
        <p:txBody>
          <a:bodyPr wrap="square">
            <a:spAutoFit/>
          </a:bodyPr>
          <a:lstStyle/>
          <a:p>
            <a:pPr algn="ctr"/>
            <a:r>
              <a:rPr lang="it-IT" sz="2800" b="1" dirty="0" smtClean="0">
                <a:ln>
                  <a:solidFill>
                    <a:srgbClr val="FF6600"/>
                  </a:solidFill>
                </a:ln>
                <a:solidFill>
                  <a:srgbClr val="FFC000"/>
                </a:solidFill>
                <a:latin typeface="Calibri" pitchFamily="34" charset="0"/>
                <a:cs typeface="Calibri" pitchFamily="34" charset="0"/>
              </a:rPr>
              <a:t>Laboratorio di </a:t>
            </a:r>
            <a:r>
              <a:rPr lang="it-IT" sz="2800" b="1" dirty="0" err="1" smtClean="0">
                <a:ln>
                  <a:solidFill>
                    <a:srgbClr val="FF6600"/>
                  </a:solidFill>
                </a:ln>
                <a:solidFill>
                  <a:srgbClr val="FFC000"/>
                </a:solidFill>
                <a:latin typeface="Calibri" pitchFamily="34" charset="0"/>
                <a:cs typeface="Calibri" pitchFamily="34" charset="0"/>
              </a:rPr>
              <a:t>narratività</a:t>
            </a:r>
            <a:r>
              <a:rPr lang="it-IT" sz="2800" b="1" dirty="0" smtClean="0">
                <a:ln>
                  <a:solidFill>
                    <a:srgbClr val="FF6600"/>
                  </a:solidFill>
                </a:ln>
                <a:solidFill>
                  <a:srgbClr val="FFC000"/>
                </a:solidFill>
                <a:latin typeface="Calibri" pitchFamily="34" charset="0"/>
                <a:cs typeface="Calibri" pitchFamily="34" charset="0"/>
              </a:rPr>
              <a:t> </a:t>
            </a:r>
          </a:p>
          <a:p>
            <a:pPr algn="ctr"/>
            <a:r>
              <a:rPr lang="it-IT" sz="2800" b="1" dirty="0" smtClean="0">
                <a:ln>
                  <a:solidFill>
                    <a:srgbClr val="FF6600"/>
                  </a:solidFill>
                </a:ln>
                <a:solidFill>
                  <a:srgbClr val="FFC000"/>
                </a:solidFill>
                <a:latin typeface="Calibri" pitchFamily="34" charset="0"/>
                <a:cs typeface="Calibri" pitchFamily="34" charset="0"/>
              </a:rPr>
              <a:t>e servizio biblioteca</a:t>
            </a:r>
          </a:p>
          <a:p>
            <a:pPr algn="ctr"/>
            <a:endParaRPr lang="it-IT" sz="2000" b="1" dirty="0" smtClean="0">
              <a:ln>
                <a:solidFill>
                  <a:srgbClr val="FF6600"/>
                </a:solidFill>
              </a:ln>
              <a:solidFill>
                <a:srgbClr val="FFC000"/>
              </a:solidFill>
              <a:latin typeface="Comic Sans MS" pitchFamily="66" charset="0"/>
            </a:endParaRPr>
          </a:p>
          <a:p>
            <a:endParaRPr lang="it-IT" sz="1600" b="1" i="1" dirty="0" smtClean="0">
              <a:latin typeface="Comic Sans MS" pitchFamily="66" charset="0"/>
            </a:endParaRPr>
          </a:p>
          <a:p>
            <a:r>
              <a:rPr lang="it-IT" sz="2000" b="1" dirty="0" smtClean="0">
                <a:ln>
                  <a:solidFill>
                    <a:srgbClr val="FF6600"/>
                  </a:solidFill>
                </a:ln>
                <a:solidFill>
                  <a:srgbClr val="FFC000"/>
                </a:solidFill>
                <a:latin typeface="Calibri" pitchFamily="34" charset="0"/>
                <a:cs typeface="Calibri" pitchFamily="34" charset="0"/>
              </a:rPr>
              <a:t>Motivazione</a:t>
            </a:r>
          </a:p>
          <a:p>
            <a:r>
              <a:rPr lang="it-IT" sz="1400" dirty="0" smtClean="0">
                <a:latin typeface="Calibri" pitchFamily="34" charset="0"/>
                <a:cs typeface="Calibri" pitchFamily="34" charset="0"/>
              </a:rPr>
              <a:t>Leggere insieme favorisce la lettura e crea un ambiente favorevole al successivo apprendimento della lettura e della scrittura: un bambino che prova piacere ad ascoltare un racconto ad alta voce sarà più motivato a “fare fatica” per imparare a leggere alle elementari, saprà che dietro la fatica lo attende il piacere. I bambini sentono se chi legge loro è coinvolto in modo sincero e genuino perché si identifica con il lettore e con le emozioni che mostra di provare. Per questo oltre che leggere in sezione abbiamo da vario tempo creato un servizio biblioteca.</a:t>
            </a:r>
          </a:p>
          <a:p>
            <a:endParaRPr lang="it-IT" sz="1600" dirty="0" smtClean="0">
              <a:latin typeface="Calibri" pitchFamily="34" charset="0"/>
              <a:cs typeface="Calibri" pitchFamily="34" charset="0"/>
            </a:endParaRPr>
          </a:p>
          <a:p>
            <a:r>
              <a:rPr lang="it-IT" sz="2000" b="1" dirty="0" smtClean="0">
                <a:ln>
                  <a:solidFill>
                    <a:srgbClr val="FF6600"/>
                  </a:solidFill>
                </a:ln>
                <a:solidFill>
                  <a:srgbClr val="FFC000"/>
                </a:solidFill>
                <a:latin typeface="Calibri" pitchFamily="34" charset="0"/>
                <a:cs typeface="Calibri" pitchFamily="34" charset="0"/>
              </a:rPr>
              <a:t>Finalità</a:t>
            </a:r>
          </a:p>
          <a:p>
            <a:pPr>
              <a:buFont typeface="Arial" pitchFamily="34" charset="0"/>
              <a:buChar char="•"/>
            </a:pPr>
            <a:r>
              <a:rPr lang="it-IT" sz="1400" dirty="0" smtClean="0">
                <a:latin typeface="Calibri" pitchFamily="34" charset="0"/>
                <a:cs typeface="Calibri" pitchFamily="34" charset="0"/>
              </a:rPr>
              <a:t>Promuovere il senso di responsabilità</a:t>
            </a:r>
          </a:p>
          <a:p>
            <a:pPr>
              <a:buFont typeface="Arial" pitchFamily="34" charset="0"/>
              <a:buChar char="•"/>
            </a:pPr>
            <a:r>
              <a:rPr lang="it-IT" sz="1400" dirty="0" smtClean="0">
                <a:latin typeface="Calibri" pitchFamily="34" charset="0"/>
                <a:cs typeface="Calibri" pitchFamily="34" charset="0"/>
              </a:rPr>
              <a:t>Migliorare la relazione tra genitori e figli</a:t>
            </a:r>
          </a:p>
          <a:p>
            <a:pPr>
              <a:buFont typeface="Arial" pitchFamily="34" charset="0"/>
              <a:buChar char="•"/>
            </a:pPr>
            <a:r>
              <a:rPr lang="it-IT" sz="1400" dirty="0" smtClean="0">
                <a:latin typeface="Calibri" pitchFamily="34" charset="0"/>
                <a:cs typeface="Calibri" pitchFamily="34" charset="0"/>
              </a:rPr>
              <a:t>Stimolare la fantasia e la creatività</a:t>
            </a:r>
          </a:p>
          <a:p>
            <a:pPr>
              <a:buFont typeface="Arial" pitchFamily="34" charset="0"/>
              <a:buChar char="•"/>
            </a:pPr>
            <a:r>
              <a:rPr lang="it-IT" sz="1400" dirty="0" smtClean="0">
                <a:latin typeface="Calibri" pitchFamily="34" charset="0"/>
                <a:cs typeface="Calibri" pitchFamily="34" charset="0"/>
              </a:rPr>
              <a:t>Scoprire il piacere della lettura</a:t>
            </a:r>
          </a:p>
          <a:p>
            <a:pPr>
              <a:buFont typeface="Arial" pitchFamily="34" charset="0"/>
              <a:buChar char="•"/>
            </a:pPr>
            <a:endParaRPr lang="it-IT" sz="1600" dirty="0" smtClean="0">
              <a:latin typeface="Calibri" pitchFamily="34" charset="0"/>
              <a:cs typeface="Calibri" pitchFamily="34" charset="0"/>
            </a:endParaRPr>
          </a:p>
          <a:p>
            <a:r>
              <a:rPr lang="it-IT" sz="2000" b="1" dirty="0" smtClean="0">
                <a:ln>
                  <a:solidFill>
                    <a:srgbClr val="FF6600"/>
                  </a:solidFill>
                </a:ln>
                <a:solidFill>
                  <a:srgbClr val="FFC000"/>
                </a:solidFill>
                <a:latin typeface="Calibri" pitchFamily="34" charset="0"/>
                <a:cs typeface="Calibri" pitchFamily="34" charset="0"/>
              </a:rPr>
              <a:t>Obiettivi </a:t>
            </a:r>
          </a:p>
          <a:p>
            <a:pPr>
              <a:buFont typeface="Courier New" pitchFamily="49" charset="0"/>
              <a:buChar char="o"/>
            </a:pPr>
            <a:r>
              <a:rPr lang="it-IT" sz="1600" dirty="0" smtClean="0">
                <a:latin typeface="Calibri" pitchFamily="34" charset="0"/>
                <a:cs typeface="Calibri" pitchFamily="34" charset="0"/>
              </a:rPr>
              <a:t>  </a:t>
            </a:r>
            <a:r>
              <a:rPr lang="it-IT" sz="1400" dirty="0" smtClean="0">
                <a:latin typeface="Calibri" pitchFamily="34" charset="0"/>
                <a:cs typeface="Calibri" pitchFamily="34" charset="0"/>
              </a:rPr>
              <a:t>Sostenere lo sviluppo dell’attenzione, della memoria, dell’ immaginazione.</a:t>
            </a:r>
          </a:p>
          <a:p>
            <a:pPr>
              <a:buFont typeface="Courier New" pitchFamily="49" charset="0"/>
              <a:buChar char="o"/>
            </a:pPr>
            <a:r>
              <a:rPr lang="it-IT" sz="1400" dirty="0" smtClean="0">
                <a:latin typeface="Calibri" pitchFamily="34" charset="0"/>
                <a:cs typeface="Calibri" pitchFamily="34" charset="0"/>
              </a:rPr>
              <a:t>Promuovere la lettura a voce alta per favorire l’attenzione e la concentrazione dei bambini</a:t>
            </a:r>
          </a:p>
          <a:p>
            <a:pPr>
              <a:buFont typeface="Courier New" pitchFamily="49" charset="0"/>
              <a:buChar char="o"/>
            </a:pPr>
            <a:r>
              <a:rPr lang="it-IT" sz="1400" dirty="0" smtClean="0">
                <a:latin typeface="Calibri" pitchFamily="34" charset="0"/>
                <a:cs typeface="Calibri" pitchFamily="34" charset="0"/>
              </a:rPr>
              <a:t>Favorire l’ascolto di storie</a:t>
            </a:r>
          </a:p>
          <a:p>
            <a:pPr>
              <a:buFont typeface="Courier New" pitchFamily="49" charset="0"/>
              <a:buChar char="o"/>
            </a:pPr>
            <a:r>
              <a:rPr lang="it-IT" sz="1400" dirty="0" smtClean="0">
                <a:latin typeface="Calibri" pitchFamily="34" charset="0"/>
                <a:cs typeface="Calibri" pitchFamily="34" charset="0"/>
              </a:rPr>
              <a:t>Rafforzare il linguaggio aggiungendo termini nuovi</a:t>
            </a:r>
          </a:p>
          <a:p>
            <a:pPr>
              <a:buFont typeface="Courier New" pitchFamily="49" charset="0"/>
              <a:buChar char="o"/>
            </a:pPr>
            <a:r>
              <a:rPr lang="it-IT" sz="1400" dirty="0" smtClean="0">
                <a:latin typeface="Calibri" pitchFamily="34" charset="0"/>
                <a:cs typeface="Calibri" pitchFamily="34" charset="0"/>
              </a:rPr>
              <a:t>Condividere il proprio libro con gli altri</a:t>
            </a:r>
          </a:p>
          <a:p>
            <a:pPr>
              <a:buFont typeface="Courier New" pitchFamily="49" charset="0"/>
              <a:buChar char="o"/>
            </a:pPr>
            <a:r>
              <a:rPr lang="it-IT" sz="1400" dirty="0" smtClean="0">
                <a:latin typeface="Calibri" pitchFamily="34" charset="0"/>
                <a:cs typeface="Calibri" pitchFamily="34" charset="0"/>
              </a:rPr>
              <a:t>Rispettare il turno d’attesa</a:t>
            </a:r>
          </a:p>
          <a:p>
            <a:endParaRPr lang="it-IT" sz="1600" dirty="0" smtClean="0">
              <a:latin typeface="Comic Sans MS" pitchFamily="66" charset="0"/>
            </a:endParaRPr>
          </a:p>
          <a:p>
            <a:pPr>
              <a:buFont typeface="Courier New" pitchFamily="49" charset="0"/>
              <a:buChar char="o"/>
            </a:pPr>
            <a:endParaRPr lang="it-IT" sz="1600" dirty="0" smtClean="0">
              <a:latin typeface="Comic Sans MS" pitchFamily="66" charset="0"/>
            </a:endParaRPr>
          </a:p>
          <a:p>
            <a:pPr>
              <a:buFont typeface="Courier New" pitchFamily="49" charset="0"/>
              <a:buChar char="o"/>
            </a:pPr>
            <a:endParaRPr lang="it-IT" sz="1600" dirty="0" smtClean="0">
              <a:latin typeface="Comic Sans MS" pitchFamily="66" charset="0"/>
            </a:endParaRPr>
          </a:p>
          <a:p>
            <a:pPr>
              <a:buFont typeface="Courier New" pitchFamily="49" charset="0"/>
              <a:buChar char="o"/>
            </a:pPr>
            <a:endParaRPr lang="it-IT" dirty="0" smtClean="0">
              <a:latin typeface="Comic Sans MS" pitchFamily="66" charset="0"/>
            </a:endParaRPr>
          </a:p>
          <a:p>
            <a:endParaRPr lang="it-IT" sz="1600"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endParaRPr lang="it-IT" sz="1600" dirty="0" smtClean="0">
              <a:latin typeface="Tempus Sans ITC" pitchFamily="82" charset="0"/>
            </a:endParaRPr>
          </a:p>
          <a:p>
            <a:endParaRPr lang="it-IT" sz="1600" dirty="0" smtClean="0">
              <a:latin typeface="Tempus Sans ITC" pitchFamily="82" charset="0"/>
            </a:endParaRPr>
          </a:p>
          <a:p>
            <a:endParaRPr lang="it-IT" sz="1600" dirty="0" smtClean="0">
              <a:latin typeface="Tempus Sans ITC" pitchFamily="82" charset="0"/>
            </a:endParaRPr>
          </a:p>
          <a:p>
            <a:endParaRPr lang="it-IT"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18</a:t>
            </a:r>
            <a:endParaRPr lang="it-IT" sz="1800" b="1" dirty="0">
              <a:solidFill>
                <a:srgbClr val="0070C0"/>
              </a:solidFill>
            </a:endParaRPr>
          </a:p>
        </p:txBody>
      </p:sp>
      <p:sp>
        <p:nvSpPr>
          <p:cNvPr id="3" name="Rettangolo 2"/>
          <p:cNvSpPr/>
          <p:nvPr/>
        </p:nvSpPr>
        <p:spPr>
          <a:xfrm>
            <a:off x="404664" y="142845"/>
            <a:ext cx="6167608" cy="7355860"/>
          </a:xfrm>
          <a:prstGeom prst="rect">
            <a:avLst/>
          </a:prstGeom>
          <a:ln>
            <a:noFill/>
          </a:ln>
        </p:spPr>
        <p:txBody>
          <a:bodyPr wrap="square">
            <a:spAutoFit/>
          </a:bodyPr>
          <a:lstStyle/>
          <a:p>
            <a:r>
              <a:rPr lang="it-IT" sz="2000" b="1" dirty="0" smtClean="0">
                <a:latin typeface="Tempus Sans ITC" pitchFamily="82" charset="0"/>
              </a:rPr>
              <a:t> </a:t>
            </a:r>
            <a:r>
              <a:rPr lang="it-IT" sz="2400" b="1" dirty="0" smtClean="0">
                <a:ln>
                  <a:solidFill>
                    <a:srgbClr val="FF6600"/>
                  </a:solidFill>
                </a:ln>
                <a:solidFill>
                  <a:srgbClr val="FFC000"/>
                </a:solidFill>
                <a:latin typeface="Calibri" pitchFamily="34" charset="0"/>
                <a:cs typeface="Calibri" pitchFamily="34" charset="0"/>
              </a:rPr>
              <a:t>Come sviluppiamo il progetto biblioteca</a:t>
            </a:r>
          </a:p>
          <a:p>
            <a:endParaRPr lang="it-IT" sz="2400" b="1" dirty="0" smtClean="0">
              <a:ln>
                <a:solidFill>
                  <a:srgbClr val="008000"/>
                </a:solidFill>
              </a:ln>
              <a:solidFill>
                <a:srgbClr val="C0BB00"/>
              </a:solidFill>
              <a:latin typeface="Calibri" pitchFamily="34" charset="0"/>
              <a:cs typeface="Calibri" pitchFamily="34" charset="0"/>
            </a:endParaRPr>
          </a:p>
          <a:p>
            <a:r>
              <a:rPr lang="it-IT" sz="2000" b="1" dirty="0" smtClean="0">
                <a:ln>
                  <a:solidFill>
                    <a:srgbClr val="FF6600"/>
                  </a:solidFill>
                </a:ln>
                <a:solidFill>
                  <a:srgbClr val="FFC000"/>
                </a:solidFill>
                <a:latin typeface="Calibri" pitchFamily="34" charset="0"/>
                <a:cs typeface="Calibri" pitchFamily="34" charset="0"/>
              </a:rPr>
              <a:t>Regole</a:t>
            </a:r>
          </a:p>
          <a:p>
            <a:pPr>
              <a:buFontTx/>
              <a:buChar char="-"/>
            </a:pPr>
            <a:endParaRPr lang="it-IT" sz="1600" dirty="0" smtClean="0">
              <a:latin typeface="Calibri" pitchFamily="34" charset="0"/>
              <a:cs typeface="Calibri" pitchFamily="34" charset="0"/>
            </a:endParaRPr>
          </a:p>
          <a:p>
            <a:r>
              <a:rPr lang="it-IT" sz="1400" dirty="0" smtClean="0">
                <a:latin typeface="Calibri" pitchFamily="34" charset="0"/>
                <a:cs typeface="Calibri" pitchFamily="34" charset="0"/>
              </a:rPr>
              <a:t>-Predisporre il coinvolgimento dei genitori attraverso una riunione illustrativa e successivamente con una comunicazione scritta di tutte le modalità di utilizzo della biblioteca</a:t>
            </a:r>
          </a:p>
          <a:p>
            <a:r>
              <a:rPr lang="it-IT" sz="1400" dirty="0" smtClean="0">
                <a:latin typeface="Calibri" pitchFamily="34" charset="0"/>
                <a:cs typeface="Calibri" pitchFamily="34" charset="0"/>
              </a:rPr>
              <a:t>- Selezionare i libri adatti</a:t>
            </a:r>
          </a:p>
          <a:p>
            <a:pPr>
              <a:buFontTx/>
              <a:buChar char="-"/>
            </a:pPr>
            <a:r>
              <a:rPr lang="it-IT" sz="1400" dirty="0" smtClean="0">
                <a:latin typeface="Calibri" pitchFamily="34" charset="0"/>
                <a:cs typeface="Calibri" pitchFamily="34" charset="0"/>
              </a:rPr>
              <a:t>Catalogare con lettera e numero ogni libro, collocandolo nello scaffale prestabilito</a:t>
            </a:r>
          </a:p>
          <a:p>
            <a:pPr>
              <a:buFontTx/>
              <a:buChar char="-"/>
            </a:pPr>
            <a:r>
              <a:rPr lang="it-IT" sz="1400" dirty="0" smtClean="0">
                <a:latin typeface="Calibri" pitchFamily="34" charset="0"/>
                <a:cs typeface="Calibri" pitchFamily="34" charset="0"/>
              </a:rPr>
              <a:t>Il lunedì il genitore può scegliere insieme al bambino un libro che verrà riconsegnato il venerdì </a:t>
            </a:r>
          </a:p>
          <a:p>
            <a:pPr>
              <a:buFontTx/>
              <a:buChar char="-"/>
            </a:pPr>
            <a:r>
              <a:rPr lang="it-IT" sz="1400" dirty="0" smtClean="0">
                <a:latin typeface="Calibri" pitchFamily="34" charset="0"/>
                <a:cs typeface="Calibri" pitchFamily="34" charset="0"/>
              </a:rPr>
              <a:t>Usare un registro per annotare i prestiti, con nome di chi prende il libro, titolo del libro, data del prestito e giorno della restituzione</a:t>
            </a:r>
          </a:p>
          <a:p>
            <a:pPr>
              <a:buFontTx/>
              <a:buChar char="-"/>
            </a:pPr>
            <a:r>
              <a:rPr lang="it-IT" sz="1400" dirty="0" smtClean="0">
                <a:latin typeface="Calibri" pitchFamily="34" charset="0"/>
                <a:cs typeface="Calibri" pitchFamily="34" charset="0"/>
              </a:rPr>
              <a:t>Borsa di stoffa con nome e logo della scuola, per far trasportare i libri </a:t>
            </a:r>
          </a:p>
          <a:p>
            <a:pPr>
              <a:buFontTx/>
              <a:buChar char="-"/>
            </a:pPr>
            <a:r>
              <a:rPr lang="it-IT" sz="1400" dirty="0" smtClean="0">
                <a:latin typeface="Calibri" pitchFamily="34" charset="0"/>
                <a:cs typeface="Calibri" pitchFamily="34" charset="0"/>
              </a:rPr>
              <a:t> Avere cura del libro in prestito</a:t>
            </a:r>
          </a:p>
          <a:p>
            <a:pPr>
              <a:buFontTx/>
              <a:buChar char="-"/>
            </a:pPr>
            <a:r>
              <a:rPr lang="it-IT" sz="1400" dirty="0" smtClean="0">
                <a:latin typeface="Calibri" pitchFamily="34" charset="0"/>
                <a:cs typeface="Calibri" pitchFamily="34" charset="0"/>
              </a:rPr>
              <a:t>Se il libro viene perso o rovinato dovrà essere sostituito con un altro libro</a:t>
            </a:r>
          </a:p>
          <a:p>
            <a:endParaRPr lang="it-IT" sz="1400" dirty="0" smtClean="0">
              <a:latin typeface="Tempus Sans ITC" pitchFamily="82" charset="0"/>
            </a:endParaRPr>
          </a:p>
          <a:p>
            <a:endParaRPr lang="it-IT" sz="1600" b="1" dirty="0" smtClean="0">
              <a:latin typeface="Tempus Sans ITC" pitchFamily="82" charset="0"/>
            </a:endParaRPr>
          </a:p>
          <a:p>
            <a:pPr>
              <a:buFontTx/>
              <a:buChar char="-"/>
            </a:pPr>
            <a:endParaRPr lang="it-IT" sz="1600" b="1"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pPr>
              <a:buFont typeface="Courier New" pitchFamily="49" charset="0"/>
              <a:buChar char="o"/>
            </a:pPr>
            <a:endParaRPr lang="it-IT" dirty="0" smtClean="0">
              <a:latin typeface="Tempus Sans ITC" pitchFamily="82" charset="0"/>
            </a:endParaRPr>
          </a:p>
          <a:p>
            <a:endParaRPr lang="it-IT" sz="1600"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endParaRPr lang="it-IT" sz="1600" dirty="0" smtClean="0">
              <a:latin typeface="Tempus Sans ITC" pitchFamily="82" charset="0"/>
            </a:endParaRPr>
          </a:p>
          <a:p>
            <a:endParaRPr lang="it-IT" sz="1600" dirty="0" smtClean="0">
              <a:latin typeface="Tempus Sans ITC" pitchFamily="82" charset="0"/>
            </a:endParaRPr>
          </a:p>
          <a:p>
            <a:endParaRPr lang="it-IT" sz="1600" dirty="0" smtClean="0">
              <a:latin typeface="Tempus Sans ITC" pitchFamily="82" charset="0"/>
            </a:endParaRPr>
          </a:p>
          <a:p>
            <a:endParaRPr lang="it-IT" sz="2800" dirty="0"/>
          </a:p>
        </p:txBody>
      </p:sp>
      <p:pic>
        <p:nvPicPr>
          <p:cNvPr id="11266" name="Picture 2" descr="Risultato immagine per biblioteca clip art"/>
          <p:cNvPicPr>
            <a:picLocks noChangeAspect="1" noChangeArrowheads="1"/>
          </p:cNvPicPr>
          <p:nvPr/>
        </p:nvPicPr>
        <p:blipFill>
          <a:blip r:embed="rId2" cstate="print"/>
          <a:stretch>
            <a:fillRect/>
          </a:stretch>
        </p:blipFill>
        <p:spPr bwMode="auto">
          <a:xfrm rot="5400000">
            <a:off x="1324766" y="5236074"/>
            <a:ext cx="4352484" cy="2448272"/>
          </a:xfrm>
          <a:prstGeom prst="rect">
            <a:avLst/>
          </a:prstGeom>
          <a:ln w="190500" cap="sq">
            <a:solidFill>
              <a:srgbClr val="FF993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48680" y="0"/>
            <a:ext cx="5880716" cy="5262979"/>
          </a:xfrm>
          <a:prstGeom prst="rect">
            <a:avLst/>
          </a:prstGeom>
          <a:ln>
            <a:noFill/>
          </a:ln>
        </p:spPr>
        <p:txBody>
          <a:bodyPr wrap="square">
            <a:spAutoFit/>
          </a:bodyPr>
          <a:lstStyle/>
          <a:p>
            <a:pPr algn="ctr"/>
            <a:r>
              <a:rPr lang="it-IT" sz="2800" b="1" dirty="0" smtClean="0">
                <a:ln>
                  <a:solidFill>
                    <a:srgbClr val="FF6600"/>
                  </a:solidFill>
                </a:ln>
                <a:solidFill>
                  <a:srgbClr val="FFC000"/>
                </a:solidFill>
                <a:latin typeface="+mj-lt"/>
              </a:rPr>
              <a:t>I nostri spazi gioco</a:t>
            </a:r>
          </a:p>
          <a:p>
            <a:pPr algn="ctr"/>
            <a:endParaRPr lang="it-IT" sz="2800" b="1" dirty="0" smtClean="0">
              <a:solidFill>
                <a:srgbClr val="C0BB00"/>
              </a:solidFill>
              <a:latin typeface="Comic Sans MS" pitchFamily="66" charset="0"/>
            </a:endParaRPr>
          </a:p>
          <a:p>
            <a:pPr algn="just"/>
            <a:r>
              <a:rPr lang="it-IT" sz="1400" u="sng" dirty="0" smtClean="0">
                <a:latin typeface="Comic Sans MS" pitchFamily="66" charset="0"/>
              </a:rPr>
              <a:t>angolo-cucina</a:t>
            </a:r>
            <a:r>
              <a:rPr lang="it-IT" sz="1400" dirty="0" smtClean="0">
                <a:latin typeface="Comic Sans MS" pitchFamily="66" charset="0"/>
              </a:rPr>
              <a:t> con cestelli di frutta e verdura, posate, stoviglie pentole,carrellino della spesa, seggioloni per dare da mangiare alle bambole, in cui i bambini vivono l’esperienza del “far finta “</a:t>
            </a: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endParaRPr lang="it-IT" sz="1400"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r>
              <a:rPr lang="it-IT" sz="1400" u="sng" dirty="0" smtClean="0">
                <a:latin typeface="Comic Sans MS" pitchFamily="66" charset="0"/>
              </a:rPr>
              <a:t>Angolo della manipolazione </a:t>
            </a:r>
            <a:r>
              <a:rPr lang="it-IT" sz="1400" dirty="0" smtClean="0">
                <a:latin typeface="Comic Sans MS" pitchFamily="66" charset="0"/>
              </a:rPr>
              <a:t>di materiali  naturali e non  con farina,pasta di sale ,legnetti .legumi, foglie, castagne, bottoni, conchiglie, stoffe, lane</a:t>
            </a:r>
          </a:p>
        </p:txBody>
      </p:sp>
      <p:sp>
        <p:nvSpPr>
          <p:cNvPr id="9"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19</a:t>
            </a:r>
            <a:endParaRPr lang="it-IT" sz="1800" b="1" dirty="0">
              <a:solidFill>
                <a:srgbClr val="0070C0"/>
              </a:solidFill>
            </a:endParaRPr>
          </a:p>
        </p:txBody>
      </p:sp>
      <p:sp>
        <p:nvSpPr>
          <p:cNvPr id="8194" name="AutoShape 2" descr="Cuochi per 1 giorno: 7mila bimbi con chef stellati per mangiar s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196" name="Picture 4" descr="Potrebbe essere un'immagine raffigurante 2 persone"/>
          <p:cNvPicPr>
            <a:picLocks noChangeAspect="1" noChangeArrowheads="1"/>
          </p:cNvPicPr>
          <p:nvPr/>
        </p:nvPicPr>
        <p:blipFill>
          <a:blip r:embed="rId2" cstate="print"/>
          <a:srcRect b="9524"/>
          <a:stretch>
            <a:fillRect/>
          </a:stretch>
        </p:blipFill>
        <p:spPr bwMode="auto">
          <a:xfrm>
            <a:off x="1556792" y="1619672"/>
            <a:ext cx="4032448" cy="2736304"/>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8" name="Picture 6" descr="Nessuna descrizione della foto disponibile."/>
          <p:cNvPicPr>
            <a:picLocks noChangeAspect="1" noChangeArrowheads="1"/>
          </p:cNvPicPr>
          <p:nvPr/>
        </p:nvPicPr>
        <p:blipFill>
          <a:blip r:embed="rId3" cstate="print"/>
          <a:srcRect t="43290" r="10389"/>
          <a:stretch>
            <a:fillRect/>
          </a:stretch>
        </p:blipFill>
        <p:spPr bwMode="auto">
          <a:xfrm>
            <a:off x="1052736" y="6084168"/>
            <a:ext cx="4968552" cy="2358262"/>
          </a:xfrm>
          <a:prstGeom prst="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285784"/>
            <a:ext cx="6172200" cy="1524000"/>
          </a:xfrm>
        </p:spPr>
        <p:txBody>
          <a:bodyPr>
            <a:normAutofit/>
          </a:bodyPr>
          <a:lstStyle/>
          <a:p>
            <a:r>
              <a:rPr lang="it-IT" sz="6000" dirty="0" smtClean="0">
                <a:ln>
                  <a:solidFill>
                    <a:schemeClr val="tx1"/>
                  </a:solidFill>
                </a:ln>
                <a:latin typeface="Segoe UI Black" pitchFamily="34" charset="0"/>
                <a:ea typeface="Segoe UI Black" pitchFamily="34" charset="0"/>
                <a:cs typeface="+mn-cs"/>
              </a:rPr>
              <a:t>Indice</a:t>
            </a:r>
            <a:endParaRPr lang="it-IT" sz="6000" dirty="0">
              <a:ln>
                <a:solidFill>
                  <a:schemeClr val="tx1"/>
                </a:solidFill>
              </a:ln>
              <a:latin typeface="Segoe UI Black" pitchFamily="34" charset="0"/>
              <a:ea typeface="Segoe UI Black" pitchFamily="34" charset="0"/>
              <a:cs typeface="+mn-cs"/>
            </a:endParaRPr>
          </a:p>
        </p:txBody>
      </p:sp>
      <p:sp>
        <p:nvSpPr>
          <p:cNvPr id="5" name="Segnaposto numero diapositiva 4"/>
          <p:cNvSpPr>
            <a:spLocks noGrp="1"/>
          </p:cNvSpPr>
          <p:nvPr>
            <p:ph type="sldNum" sz="quarter" idx="12"/>
          </p:nvPr>
        </p:nvSpPr>
        <p:spPr>
          <a:xfrm>
            <a:off x="4714884" y="8657167"/>
            <a:ext cx="1600200" cy="486833"/>
          </a:xfrm>
        </p:spPr>
        <p:txBody>
          <a:bodyPr/>
          <a:lstStyle/>
          <a:p>
            <a:fld id="{5B1D5AC6-E3FE-4EDD-AC1B-9D278A4BDF6A}" type="slidenum">
              <a:rPr lang="it-IT" sz="1800" b="1" smtClean="0">
                <a:solidFill>
                  <a:srgbClr val="0070C0"/>
                </a:solidFill>
                <a:latin typeface="Tempus Sans ITC" pitchFamily="82" charset="0"/>
              </a:rPr>
              <a:pPr/>
              <a:t>2</a:t>
            </a:fld>
            <a:endParaRPr lang="it-IT" sz="1800" b="1" dirty="0">
              <a:solidFill>
                <a:srgbClr val="0070C0"/>
              </a:solidFill>
              <a:latin typeface="Tempus Sans ITC" pitchFamily="82" charset="0"/>
            </a:endParaRPr>
          </a:p>
        </p:txBody>
      </p:sp>
      <p:sp>
        <p:nvSpPr>
          <p:cNvPr id="9" name="CasellaDiTesto 8"/>
          <p:cNvSpPr txBox="1"/>
          <p:nvPr/>
        </p:nvSpPr>
        <p:spPr>
          <a:xfrm>
            <a:off x="714356" y="1619672"/>
            <a:ext cx="5666972" cy="5374851"/>
          </a:xfrm>
          <a:prstGeom prst="rect">
            <a:avLst/>
          </a:prstGeom>
          <a:noFill/>
        </p:spPr>
        <p:txBody>
          <a:bodyPr wrap="square" lIns="80311" tIns="40155" rIns="80311" bIns="40155" rtlCol="0">
            <a:spAutoFit/>
          </a:bodyPr>
          <a:lstStyle/>
          <a:p>
            <a:pPr fontAlgn="base">
              <a:spcBef>
                <a:spcPct val="0"/>
              </a:spcBef>
              <a:spcAft>
                <a:spcPct val="0"/>
              </a:spcAft>
            </a:pPr>
            <a:endParaRPr lang="it-IT" dirty="0" smtClean="0">
              <a:ln>
                <a:solidFill>
                  <a:srgbClr val="0070C0"/>
                </a:solidFill>
              </a:ln>
              <a:solidFill>
                <a:srgbClr val="00B0F0"/>
              </a:solidFill>
              <a:latin typeface="Tempus Sans ITC" pitchFamily="82" charset="0"/>
            </a:endParaRPr>
          </a:p>
          <a:p>
            <a:pPr fontAlgn="base">
              <a:spcBef>
                <a:spcPct val="0"/>
              </a:spcBef>
              <a:spcAft>
                <a:spcPct val="0"/>
              </a:spcAft>
            </a:pPr>
            <a:r>
              <a:rPr lang="it-IT" dirty="0" smtClean="0"/>
              <a:t>Cap.1)  Premessa                                                                  3                            </a:t>
            </a:r>
          </a:p>
          <a:p>
            <a:pPr fontAlgn="base">
              <a:spcBef>
                <a:spcPct val="0"/>
              </a:spcBef>
              <a:spcAft>
                <a:spcPct val="0"/>
              </a:spcAft>
            </a:pPr>
            <a:r>
              <a:rPr lang="it-IT" dirty="0" smtClean="0"/>
              <a:t>Cap.2) Presentazione dell’equipe                                       5</a:t>
            </a:r>
          </a:p>
          <a:p>
            <a:pPr fontAlgn="base">
              <a:spcBef>
                <a:spcPct val="0"/>
              </a:spcBef>
              <a:spcAft>
                <a:spcPct val="0"/>
              </a:spcAft>
            </a:pPr>
            <a:r>
              <a:rPr lang="it-IT" dirty="0" err="1" smtClean="0"/>
              <a:t>Cap</a:t>
            </a:r>
            <a:r>
              <a:rPr lang="it-IT" dirty="0" smtClean="0"/>
              <a:t> 3) Idea di bambino                                                        6 </a:t>
            </a:r>
          </a:p>
          <a:p>
            <a:pPr fontAlgn="base">
              <a:spcBef>
                <a:spcPct val="0"/>
              </a:spcBef>
              <a:spcAft>
                <a:spcPct val="0"/>
              </a:spcAft>
            </a:pPr>
            <a:r>
              <a:rPr lang="it-IT" dirty="0" smtClean="0"/>
              <a:t>Cap.4) Finalità                                                                        7    Cap. 5) Obiettivi                                                                     8  Cap.6) Traguardi di competenza                                        11 Cap.7) Progetto di Religione                                              13</a:t>
            </a:r>
          </a:p>
          <a:p>
            <a:pPr fontAlgn="base">
              <a:spcBef>
                <a:spcPct val="0"/>
              </a:spcBef>
              <a:spcAft>
                <a:spcPct val="0"/>
              </a:spcAft>
            </a:pPr>
            <a:r>
              <a:rPr lang="it-IT" dirty="0" smtClean="0"/>
              <a:t>Cap. 8)Laboratorio di Yoga e psicomotricità                   15  Cap.9 )  </a:t>
            </a:r>
            <a:r>
              <a:rPr lang="it-IT" dirty="0" err="1" smtClean="0"/>
              <a:t>Lab</a:t>
            </a:r>
            <a:r>
              <a:rPr lang="it-IT" dirty="0" smtClean="0"/>
              <a:t>. </a:t>
            </a:r>
            <a:r>
              <a:rPr lang="it-IT" dirty="0" err="1" smtClean="0"/>
              <a:t>Narratività</a:t>
            </a:r>
            <a:r>
              <a:rPr lang="it-IT" dirty="0" smtClean="0"/>
              <a:t> e biblioteca                                17   Cap. 10) Gli spazi gioco                                                       19</a:t>
            </a:r>
          </a:p>
          <a:p>
            <a:pPr fontAlgn="base">
              <a:spcBef>
                <a:spcPct val="0"/>
              </a:spcBef>
              <a:spcAft>
                <a:spcPct val="0"/>
              </a:spcAft>
            </a:pPr>
            <a:r>
              <a:rPr lang="it-IT" dirty="0" smtClean="0"/>
              <a:t>Cap. 11) Rapporto con i genitori                                       22</a:t>
            </a:r>
          </a:p>
          <a:p>
            <a:pPr fontAlgn="base">
              <a:spcBef>
                <a:spcPct val="0"/>
              </a:spcBef>
              <a:spcAft>
                <a:spcPct val="0"/>
              </a:spcAft>
            </a:pPr>
            <a:r>
              <a:rPr lang="it-IT" dirty="0" smtClean="0"/>
              <a:t>Cap. 12) Rapporto con il territorio                                    23                                                                         </a:t>
            </a:r>
          </a:p>
          <a:p>
            <a:pPr fontAlgn="base">
              <a:spcBef>
                <a:spcPct val="0"/>
              </a:spcBef>
              <a:spcAft>
                <a:spcPct val="0"/>
              </a:spcAft>
            </a:pPr>
            <a:r>
              <a:rPr lang="it-IT" dirty="0" smtClean="0"/>
              <a:t>Cap. 13) Metodologia                                                         24</a:t>
            </a:r>
          </a:p>
          <a:p>
            <a:pPr fontAlgn="base">
              <a:spcBef>
                <a:spcPct val="0"/>
              </a:spcBef>
              <a:spcAft>
                <a:spcPct val="0"/>
              </a:spcAft>
            </a:pPr>
            <a:r>
              <a:rPr lang="it-IT" dirty="0" smtClean="0"/>
              <a:t>Cap. 14)Osservazione e  documentazione                       25</a:t>
            </a:r>
          </a:p>
          <a:p>
            <a:pPr fontAlgn="base">
              <a:spcBef>
                <a:spcPct val="0"/>
              </a:spcBef>
              <a:spcAft>
                <a:spcPct val="0"/>
              </a:spcAft>
            </a:pPr>
            <a:r>
              <a:rPr lang="it-IT" dirty="0" smtClean="0"/>
              <a:t>Cap.15) Verifica, valutazione e autovalutazione             26</a:t>
            </a:r>
          </a:p>
          <a:p>
            <a:endParaRPr lang="it-IT" sz="2800" dirty="0" smtClean="0">
              <a:ln>
                <a:solidFill>
                  <a:schemeClr val="tx1"/>
                </a:solidFill>
              </a:ln>
            </a:endParaRPr>
          </a:p>
          <a:p>
            <a:endParaRPr lang="it-IT" sz="2800" dirty="0">
              <a:ln>
                <a:solidFill>
                  <a:schemeClr val="tx1"/>
                </a:solidFill>
              </a:l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2696" y="1"/>
            <a:ext cx="5789898" cy="4401205"/>
          </a:xfrm>
          <a:prstGeom prst="rect">
            <a:avLst/>
          </a:prstGeom>
        </p:spPr>
        <p:txBody>
          <a:bodyPr wrap="square">
            <a:spAutoFit/>
          </a:bodyPr>
          <a:lstStyle/>
          <a:p>
            <a:pPr algn="ctr"/>
            <a:endParaRPr lang="it-IT" sz="2800" b="1" dirty="0" smtClean="0">
              <a:latin typeface="Tempus Sans ITC" pitchFamily="82" charset="0"/>
            </a:endParaRPr>
          </a:p>
          <a:p>
            <a:pPr algn="just"/>
            <a:r>
              <a:rPr lang="it-IT" sz="1400" u="sng" dirty="0" smtClean="0">
                <a:latin typeface="Book Antiqua" pitchFamily="18" charset="0"/>
              </a:rPr>
              <a:t>angolo-meccanico</a:t>
            </a:r>
            <a:r>
              <a:rPr lang="it-IT" sz="1400" dirty="0" smtClean="0">
                <a:latin typeface="Book Antiqua" pitchFamily="18" charset="0"/>
              </a:rPr>
              <a:t> con attrezzi vari : martelli, cacciaviti, caschetti di protezione, viti, chiodi, </a:t>
            </a:r>
            <a:r>
              <a:rPr lang="it-IT" sz="1400" dirty="0" err="1" smtClean="0">
                <a:latin typeface="Book Antiqua" pitchFamily="18" charset="0"/>
              </a:rPr>
              <a:t>frese…</a:t>
            </a:r>
            <a:r>
              <a:rPr lang="it-IT" sz="1400" dirty="0" smtClean="0">
                <a:latin typeface="Book Antiqua" pitchFamily="18" charset="0"/>
              </a:rPr>
              <a:t>“</a:t>
            </a: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endParaRPr lang="it-IT" sz="1400"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p:txBody>
      </p:sp>
      <p:sp>
        <p:nvSpPr>
          <p:cNvPr id="9"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20</a:t>
            </a:r>
            <a:endParaRPr lang="it-IT" sz="1800" b="1" dirty="0">
              <a:solidFill>
                <a:srgbClr val="0070C0"/>
              </a:solidFill>
            </a:endParaRPr>
          </a:p>
        </p:txBody>
      </p:sp>
      <p:sp>
        <p:nvSpPr>
          <p:cNvPr id="13" name="Rettangolo 12"/>
          <p:cNvSpPr/>
          <p:nvPr/>
        </p:nvSpPr>
        <p:spPr>
          <a:xfrm>
            <a:off x="260648" y="4499992"/>
            <a:ext cx="6597352" cy="954107"/>
          </a:xfrm>
          <a:prstGeom prst="rect">
            <a:avLst/>
          </a:prstGeom>
        </p:spPr>
        <p:txBody>
          <a:bodyPr wrap="square">
            <a:spAutoFit/>
          </a:bodyPr>
          <a:lstStyle/>
          <a:p>
            <a:pPr algn="just"/>
            <a:r>
              <a:rPr lang="it-IT" sz="1400" u="sng" dirty="0" smtClean="0">
                <a:latin typeface="Book Antiqua" pitchFamily="18" charset="0"/>
              </a:rPr>
              <a:t>Angolo dei travasi</a:t>
            </a:r>
            <a:r>
              <a:rPr lang="it-IT" sz="1400" dirty="0" smtClean="0">
                <a:latin typeface="Book Antiqua" pitchFamily="18" charset="0"/>
              </a:rPr>
              <a:t>: abbiamo allestito un tavolo con contenitore richiudibile, riempito di volta in volta con materiali naturali e non ( riso, pasta, sabbia, acqua, </a:t>
            </a:r>
            <a:r>
              <a:rPr lang="it-IT" sz="1400" dirty="0" err="1" smtClean="0">
                <a:latin typeface="Book Antiqua" pitchFamily="18" charset="0"/>
              </a:rPr>
              <a:t>farina…</a:t>
            </a:r>
            <a:r>
              <a:rPr lang="it-IT" sz="1400" dirty="0" smtClean="0">
                <a:latin typeface="Book Antiqua" pitchFamily="18" charset="0"/>
              </a:rPr>
              <a:t>.)  e contenitori, cucchiai, bicchieri, dosatori, di grandezze diverse per travasare autonomamente favorendo la creatività e la manualità</a:t>
            </a:r>
            <a:endParaRPr lang="it-IT" dirty="0" smtClean="0">
              <a:latin typeface="Tempus Sans ITC" pitchFamily="82" charset="0"/>
            </a:endParaRPr>
          </a:p>
        </p:txBody>
      </p:sp>
      <p:pic>
        <p:nvPicPr>
          <p:cNvPr id="7170" name="Picture 2" descr="Nessuna descrizione della foto disponibile."/>
          <p:cNvPicPr>
            <a:picLocks noChangeAspect="1" noChangeArrowheads="1"/>
          </p:cNvPicPr>
          <p:nvPr/>
        </p:nvPicPr>
        <p:blipFill>
          <a:blip r:embed="rId2" cstate="print"/>
          <a:srcRect t="12841" r="1639"/>
          <a:stretch>
            <a:fillRect/>
          </a:stretch>
        </p:blipFill>
        <p:spPr bwMode="auto">
          <a:xfrm>
            <a:off x="2276872" y="5724128"/>
            <a:ext cx="2559783" cy="3024336"/>
          </a:xfrm>
          <a:prstGeom prst="rect">
            <a:avLst/>
          </a:prstGeom>
          <a:solidFill>
            <a:srgbClr val="FFFFFF">
              <a:shade val="85000"/>
            </a:srgbClr>
          </a:solidFill>
          <a:ln w="190500" cap="sq">
            <a:solidFill>
              <a:srgbClr val="BD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2" name="Picture 4" descr="Il gioco del piccolo meccanico"/>
          <p:cNvPicPr>
            <a:picLocks noChangeAspect="1" noChangeArrowheads="1"/>
          </p:cNvPicPr>
          <p:nvPr/>
        </p:nvPicPr>
        <p:blipFill>
          <a:blip r:embed="rId3" cstate="print"/>
          <a:srcRect/>
          <a:stretch>
            <a:fillRect/>
          </a:stretch>
        </p:blipFill>
        <p:spPr bwMode="auto">
          <a:xfrm>
            <a:off x="1844824" y="1619672"/>
            <a:ext cx="3674793" cy="24482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21</a:t>
            </a:r>
            <a:endParaRPr lang="it-IT" sz="1800" b="1" dirty="0">
              <a:solidFill>
                <a:srgbClr val="0070C0"/>
              </a:solidFill>
            </a:endParaRPr>
          </a:p>
        </p:txBody>
      </p:sp>
      <p:sp>
        <p:nvSpPr>
          <p:cNvPr id="5" name="CasellaDiTesto 4"/>
          <p:cNvSpPr txBox="1"/>
          <p:nvPr/>
        </p:nvSpPr>
        <p:spPr>
          <a:xfrm>
            <a:off x="2276872" y="251520"/>
            <a:ext cx="2736304" cy="584775"/>
          </a:xfrm>
          <a:prstGeom prst="rect">
            <a:avLst/>
          </a:prstGeom>
          <a:noFill/>
        </p:spPr>
        <p:txBody>
          <a:bodyPr wrap="square" rtlCol="0">
            <a:spAutoFit/>
          </a:bodyPr>
          <a:lstStyle/>
          <a:p>
            <a:r>
              <a:rPr lang="it-IT" sz="3200" b="1" dirty="0" smtClean="0">
                <a:ln>
                  <a:solidFill>
                    <a:srgbClr val="008000"/>
                  </a:solidFill>
                </a:ln>
                <a:solidFill>
                  <a:srgbClr val="C0BB00"/>
                </a:solidFill>
                <a:latin typeface="Calibri" pitchFamily="34" charset="0"/>
                <a:cs typeface="Calibri" pitchFamily="34" charset="0"/>
              </a:rPr>
              <a:t>   </a:t>
            </a:r>
            <a:r>
              <a:rPr lang="it-IT" sz="3200" b="1" dirty="0" smtClean="0">
                <a:ln>
                  <a:solidFill>
                    <a:srgbClr val="FF6600"/>
                  </a:solidFill>
                </a:ln>
                <a:solidFill>
                  <a:srgbClr val="FFC000"/>
                </a:solidFill>
                <a:latin typeface="Calibri" pitchFamily="34" charset="0"/>
                <a:cs typeface="Calibri" pitchFamily="34" charset="0"/>
              </a:rPr>
              <a:t>Il giardino </a:t>
            </a:r>
            <a:endParaRPr lang="it-IT" sz="3200" b="1" dirty="0">
              <a:ln>
                <a:solidFill>
                  <a:srgbClr val="FF6600"/>
                </a:solidFill>
              </a:ln>
              <a:solidFill>
                <a:srgbClr val="FFC000"/>
              </a:solidFill>
              <a:latin typeface="Calibri" pitchFamily="34" charset="0"/>
              <a:cs typeface="Calibri" pitchFamily="34" charset="0"/>
            </a:endParaRPr>
          </a:p>
        </p:txBody>
      </p:sp>
      <p:sp>
        <p:nvSpPr>
          <p:cNvPr id="6" name="CasellaDiTesto 5"/>
          <p:cNvSpPr txBox="1"/>
          <p:nvPr/>
        </p:nvSpPr>
        <p:spPr>
          <a:xfrm>
            <a:off x="476672" y="971600"/>
            <a:ext cx="6120680" cy="954107"/>
          </a:xfrm>
          <a:prstGeom prst="rect">
            <a:avLst/>
          </a:prstGeom>
          <a:noFill/>
        </p:spPr>
        <p:txBody>
          <a:bodyPr wrap="square" rtlCol="0">
            <a:spAutoFit/>
          </a:bodyPr>
          <a:lstStyle/>
          <a:p>
            <a:r>
              <a:rPr lang="it-IT" sz="1400" dirty="0" smtClean="0">
                <a:latin typeface="Calibri" pitchFamily="34" charset="0"/>
                <a:cs typeface="Calibri" pitchFamily="34" charset="0"/>
              </a:rPr>
              <a:t>Un ampio spazio aperto che diventa una grande risorsa durante tutto l’anno e che offre ai bambini molteplici stimoli: osservare, sperimentare, esplorare e fare esperienze (</a:t>
            </a:r>
            <a:r>
              <a:rPr lang="it-IT" sz="1400" dirty="0" err="1" smtClean="0">
                <a:latin typeface="Calibri" pitchFamily="34" charset="0"/>
                <a:cs typeface="Calibri" pitchFamily="34" charset="0"/>
              </a:rPr>
              <a:t>outdoor-education</a:t>
            </a:r>
            <a:r>
              <a:rPr lang="it-IT" sz="1400" dirty="0" smtClean="0">
                <a:latin typeface="Calibri" pitchFamily="34" charset="0"/>
                <a:cs typeface="Calibri" pitchFamily="34" charset="0"/>
              </a:rPr>
              <a:t>). Un giardino con tanti giochi ed elementi naturali da raccogliere, per costruire e creare liberamente ciò che si vuole.</a:t>
            </a:r>
            <a:endParaRPr lang="it-IT" sz="1400" dirty="0">
              <a:latin typeface="Calibri" pitchFamily="34" charset="0"/>
              <a:cs typeface="Calibri" pitchFamily="34" charset="0"/>
            </a:endParaRPr>
          </a:p>
        </p:txBody>
      </p:sp>
      <p:pic>
        <p:nvPicPr>
          <p:cNvPr id="6146" name="Picture 2" descr="Nessuna descrizione della foto disponibile."/>
          <p:cNvPicPr>
            <a:picLocks noChangeAspect="1" noChangeArrowheads="1"/>
          </p:cNvPicPr>
          <p:nvPr/>
        </p:nvPicPr>
        <p:blipFill>
          <a:blip r:embed="rId2" cstate="print"/>
          <a:srcRect/>
          <a:stretch>
            <a:fillRect/>
          </a:stretch>
        </p:blipFill>
        <p:spPr bwMode="auto">
          <a:xfrm>
            <a:off x="476672" y="3059832"/>
            <a:ext cx="6048672" cy="4536504"/>
          </a:xfrm>
          <a:prstGeom prst="rect">
            <a:avLst/>
          </a:prstGeom>
          <a:ln w="190500" cap="sq">
            <a:solidFill>
              <a:srgbClr val="00206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92696" y="3071803"/>
            <a:ext cx="5522386" cy="5667459"/>
          </a:xfrm>
          <a:prstGeom prst="rect">
            <a:avLst/>
          </a:prstGeom>
        </p:spPr>
        <p:txBody>
          <a:bodyPr wrap="square" lIns="95770" tIns="47884" rIns="95770" bIns="47884">
            <a:spAutoFit/>
          </a:bodyPr>
          <a:lstStyle/>
          <a:p>
            <a:pPr algn="just">
              <a:buFont typeface="Wingdings" pitchFamily="2" charset="2"/>
              <a:buChar char="Ø"/>
            </a:pPr>
            <a:r>
              <a:rPr lang="it-IT" sz="1400" dirty="0" smtClean="0">
                <a:latin typeface="Comic Sans MS" pitchFamily="66" charset="0"/>
              </a:rPr>
              <a:t>Riunioni per confrontarsi  con le famiglie sulle  eventuali iniziative  della scuola, come l’organizzazione della festa di Natale e di quella di fine anno.</a:t>
            </a:r>
          </a:p>
          <a:p>
            <a:pPr algn="just">
              <a:buFont typeface="Wingdings" pitchFamily="2" charset="2"/>
              <a:buChar char="Ø"/>
            </a:pPr>
            <a:r>
              <a:rPr lang="it-IT" sz="1400" dirty="0" smtClean="0">
                <a:latin typeface="Comic Sans MS" pitchFamily="66" charset="0"/>
              </a:rPr>
              <a:t>Colloqui individuali con noi insegnanti e, per chi lo richiede, anche con la coordinatrice pedagogica</a:t>
            </a:r>
          </a:p>
          <a:p>
            <a:pPr algn="just">
              <a:buFont typeface="Wingdings" pitchFamily="2" charset="2"/>
              <a:buChar char="Ø"/>
            </a:pPr>
            <a:r>
              <a:rPr lang="it-IT" sz="1400" dirty="0" smtClean="0">
                <a:latin typeface="Comic Sans MS" pitchFamily="66" charset="0"/>
              </a:rPr>
              <a:t>Collaborazione per il mercatino di Natale con la realizzazione di oggetti da vendere, il cui ricavato andrà destinato alla scuola.</a:t>
            </a:r>
          </a:p>
          <a:p>
            <a:pPr algn="just">
              <a:buFont typeface="Wingdings" pitchFamily="2" charset="2"/>
              <a:buChar char="Ø"/>
            </a:pPr>
            <a:r>
              <a:rPr lang="it-IT" sz="1400" dirty="0" smtClean="0">
                <a:latin typeface="Comic Sans MS" pitchFamily="66" charset="0"/>
              </a:rPr>
              <a:t>Collaborazione per la festa di fine anno scolastico con la disponibilità ad aiutare negli stand.</a:t>
            </a:r>
          </a:p>
          <a:p>
            <a:pPr algn="just">
              <a:buFont typeface="Wingdings" pitchFamily="2" charset="2"/>
              <a:buChar char="Ø"/>
            </a:pPr>
            <a:r>
              <a:rPr lang="it-IT" sz="1400" dirty="0" smtClean="0">
                <a:latin typeface="Comic Sans MS" pitchFamily="66" charset="0"/>
              </a:rPr>
              <a:t>Scambio di informazioni e di avvisi attraverso le “buchette personali” di ogni bambino.</a:t>
            </a:r>
          </a:p>
          <a:p>
            <a:pPr algn="just">
              <a:buFont typeface="Wingdings" pitchFamily="2" charset="2"/>
              <a:buChar char="Ø"/>
            </a:pPr>
            <a:r>
              <a:rPr lang="it-IT" sz="1400" dirty="0" smtClean="0">
                <a:latin typeface="Comic Sans MS" pitchFamily="66" charset="0"/>
              </a:rPr>
              <a:t>Esposizione della mappa delle attività mensili e del diario giornaliero per far conoscere ai genitori ciò che facciamo ogni giorno.</a:t>
            </a:r>
          </a:p>
          <a:p>
            <a:pPr algn="just">
              <a:buFont typeface="Wingdings" pitchFamily="2" charset="2"/>
              <a:buChar char="Ø"/>
            </a:pPr>
            <a:r>
              <a:rPr lang="it-IT" sz="1400" dirty="0" smtClean="0">
                <a:latin typeface="Comic Sans MS" pitchFamily="66" charset="0"/>
              </a:rPr>
              <a:t>Esposizione, per i bimbi più piccoli, di ciò che hanno mangiato.</a:t>
            </a:r>
          </a:p>
          <a:p>
            <a:pPr algn="just">
              <a:buFont typeface="Wingdings" pitchFamily="2" charset="2"/>
              <a:buChar char="Ø"/>
            </a:pPr>
            <a:r>
              <a:rPr lang="it-IT" sz="1400" dirty="0" smtClean="0">
                <a:latin typeface="Comic Sans MS" pitchFamily="66" charset="0"/>
              </a:rPr>
              <a:t>Esposizione dei lavori dei bimbi per mettere in evidenza i vari percorsi.</a:t>
            </a:r>
          </a:p>
          <a:p>
            <a:pPr algn="just">
              <a:buFont typeface="Wingdings" pitchFamily="2" charset="2"/>
              <a:buChar char="Ø"/>
            </a:pPr>
            <a:r>
              <a:rPr lang="it-IT" sz="1400" dirty="0" smtClean="0">
                <a:latin typeface="Comic Sans MS" pitchFamily="66" charset="0"/>
              </a:rPr>
              <a:t>Visione di alcune attività, di foto delle uscite, di pensieri dei bambini … sul sito “Facebook” della scuola.</a:t>
            </a:r>
          </a:p>
          <a:p>
            <a:pPr algn="just">
              <a:buFont typeface="Wingdings" pitchFamily="2" charset="2"/>
              <a:buChar char="Ø"/>
            </a:pPr>
            <a:endParaRPr lang="it-IT" sz="2400" dirty="0" smtClean="0">
              <a:latin typeface="Poor Richard" pitchFamily="18" charset="0"/>
            </a:endParaRPr>
          </a:p>
          <a:p>
            <a:pPr algn="just"/>
            <a:endParaRPr lang="it-IT" sz="2400" dirty="0" smtClean="0">
              <a:latin typeface="Poor Richard" pitchFamily="18" charset="0"/>
            </a:endParaRPr>
          </a:p>
          <a:p>
            <a:pPr algn="just"/>
            <a:endParaRPr lang="it-IT" sz="2400" dirty="0" smtClean="0">
              <a:latin typeface="Poor Richard" pitchFamily="18" charset="0"/>
            </a:endParaRPr>
          </a:p>
          <a:p>
            <a:pPr algn="just">
              <a:buFont typeface="Wingdings" pitchFamily="2" charset="2"/>
              <a:buChar char="Ø"/>
            </a:pPr>
            <a:endParaRPr lang="it-IT" sz="2400" dirty="0" smtClean="0">
              <a:latin typeface="Poor Richard" pitchFamily="18" charset="0"/>
            </a:endParaRPr>
          </a:p>
        </p:txBody>
      </p:sp>
      <p:sp>
        <p:nvSpPr>
          <p:cNvPr id="5" name="Rettangolo 4"/>
          <p:cNvSpPr/>
          <p:nvPr/>
        </p:nvSpPr>
        <p:spPr>
          <a:xfrm>
            <a:off x="764704" y="1714482"/>
            <a:ext cx="5450378" cy="1173921"/>
          </a:xfrm>
          <a:prstGeom prst="rect">
            <a:avLst/>
          </a:prstGeom>
        </p:spPr>
        <p:txBody>
          <a:bodyPr wrap="square" lIns="95770" tIns="47884" rIns="95770" bIns="47884">
            <a:spAutoFit/>
          </a:bodyPr>
          <a:lstStyle/>
          <a:p>
            <a:pPr algn="just">
              <a:buFont typeface="Wingdings" pitchFamily="2" charset="2"/>
              <a:buChar char="Ø"/>
            </a:pPr>
            <a:r>
              <a:rPr lang="it-IT" sz="1400" dirty="0" smtClean="0">
                <a:latin typeface="Comic Sans MS" pitchFamily="66" charset="0"/>
              </a:rPr>
              <a:t>Riunione di inizio anno  in cui abbiamo illustrato ai genitori quali sono le regole fondamentali, l’ideologia e la storia della scuola.  Abbiamo cercato di far comprendere ai genitori che non sono importanti le nozioni, ma il ragionamento per imparare ad imparare. </a:t>
            </a:r>
          </a:p>
        </p:txBody>
      </p:sp>
      <p:sp>
        <p:nvSpPr>
          <p:cNvPr id="6"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22</a:t>
            </a:r>
            <a:endParaRPr lang="it-IT" sz="1800" b="1" dirty="0">
              <a:solidFill>
                <a:srgbClr val="0070C0"/>
              </a:solidFill>
            </a:endParaRPr>
          </a:p>
        </p:txBody>
      </p:sp>
      <p:sp>
        <p:nvSpPr>
          <p:cNvPr id="10" name="CasellaDiTesto 9"/>
          <p:cNvSpPr txBox="1"/>
          <p:nvPr/>
        </p:nvSpPr>
        <p:spPr>
          <a:xfrm>
            <a:off x="764704" y="0"/>
            <a:ext cx="5715040" cy="892552"/>
          </a:xfrm>
          <a:prstGeom prst="rect">
            <a:avLst/>
          </a:prstGeom>
          <a:noFill/>
        </p:spPr>
        <p:txBody>
          <a:bodyPr wrap="square" rtlCol="0">
            <a:spAutoFit/>
          </a:bodyPr>
          <a:lstStyle/>
          <a:p>
            <a:pPr algn="ctr"/>
            <a:endParaRPr lang="it-IT" sz="2800" b="1" dirty="0" smtClean="0">
              <a:ln>
                <a:solidFill>
                  <a:schemeClr val="tx1"/>
                </a:solidFill>
              </a:ln>
              <a:latin typeface="Comic Sans MS" pitchFamily="66" charset="0"/>
            </a:endParaRPr>
          </a:p>
          <a:p>
            <a:pPr algn="ctr"/>
            <a:r>
              <a:rPr lang="it-IT" sz="2400" b="1" dirty="0" smtClean="0">
                <a:ln>
                  <a:solidFill>
                    <a:srgbClr val="FF6600"/>
                  </a:solidFill>
                </a:ln>
                <a:solidFill>
                  <a:srgbClr val="FFC000"/>
                </a:solidFill>
                <a:latin typeface="Calibri" pitchFamily="34" charset="0"/>
                <a:cs typeface="Calibri" pitchFamily="34" charset="0"/>
              </a:rPr>
              <a:t>RAPPORTO CON I GENITORI</a:t>
            </a:r>
            <a:endParaRPr lang="it-IT" sz="2400" b="1" dirty="0">
              <a:ln>
                <a:solidFill>
                  <a:srgbClr val="FF6600"/>
                </a:solidFill>
              </a:ln>
              <a:solidFill>
                <a:srgbClr val="FFC000"/>
              </a:solidFill>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r>
              <a:rPr lang="it-IT" sz="1800" b="1" dirty="0" smtClean="0">
                <a:solidFill>
                  <a:srgbClr val="0070C0"/>
                </a:solidFill>
                <a:latin typeface="Tempus Sans ITC" pitchFamily="82" charset="0"/>
              </a:rPr>
              <a:t>23</a:t>
            </a:r>
            <a:endParaRPr lang="it-IT" sz="1800" b="1" dirty="0">
              <a:solidFill>
                <a:srgbClr val="0070C0"/>
              </a:solidFill>
              <a:latin typeface="Tempus Sans ITC" pitchFamily="82" charset="0"/>
            </a:endParaRPr>
          </a:p>
        </p:txBody>
      </p:sp>
      <p:sp>
        <p:nvSpPr>
          <p:cNvPr id="3" name="Rettangolo 2"/>
          <p:cNvSpPr/>
          <p:nvPr/>
        </p:nvSpPr>
        <p:spPr>
          <a:xfrm>
            <a:off x="404664" y="251520"/>
            <a:ext cx="6453336" cy="6740307"/>
          </a:xfrm>
          <a:prstGeom prst="rect">
            <a:avLst/>
          </a:prstGeom>
        </p:spPr>
        <p:txBody>
          <a:bodyPr wrap="square">
            <a:spAutoFit/>
          </a:bodyPr>
          <a:lstStyle/>
          <a:p>
            <a:pPr algn="ctr" fontAlgn="base">
              <a:spcBef>
                <a:spcPct val="0"/>
              </a:spcBef>
              <a:spcAft>
                <a:spcPct val="0"/>
              </a:spcAft>
            </a:pPr>
            <a:r>
              <a:rPr lang="it-IT" sz="2400" b="1" dirty="0" smtClean="0">
                <a:ln>
                  <a:solidFill>
                    <a:srgbClr val="FF6600"/>
                  </a:solidFill>
                </a:ln>
                <a:solidFill>
                  <a:srgbClr val="FFC000"/>
                </a:solidFill>
                <a:latin typeface="Calibri" pitchFamily="34" charset="0"/>
                <a:cs typeface="Calibri" pitchFamily="34" charset="0"/>
              </a:rPr>
              <a:t>RAPPORTO CON IL TERRITORIO</a:t>
            </a:r>
          </a:p>
          <a:p>
            <a:pPr algn="ctr" fontAlgn="base">
              <a:spcBef>
                <a:spcPct val="0"/>
              </a:spcBef>
              <a:spcAft>
                <a:spcPct val="0"/>
              </a:spcAft>
            </a:pPr>
            <a:endParaRPr lang="it-IT" sz="2400" b="1" dirty="0" smtClean="0">
              <a:latin typeface="Calibri" pitchFamily="34" charset="0"/>
              <a:cs typeface="Calibri" pitchFamily="34" charset="0"/>
            </a:endParaRPr>
          </a:p>
          <a:p>
            <a:pPr algn="just"/>
            <a:r>
              <a:rPr lang="it-IT" sz="1400" dirty="0" smtClean="0">
                <a:latin typeface="Calibri" pitchFamily="34" charset="0"/>
                <a:cs typeface="Calibri" pitchFamily="34" charset="0"/>
              </a:rPr>
              <a:t>Per l’identità culturale del bambino, è necessario prestare attenzione alla coerenza degli stili educativi e dar luogo a relazioni  che consentano alla scuola di fruire, secondo un proprio progetto pedagogico, delle risorse umane, culturali e didattiche presenti nel territorio, e di quelle messe a disposizione dagli enti locali, dalle associazioni e dalle comunità.</a:t>
            </a:r>
          </a:p>
          <a:p>
            <a:pPr algn="just"/>
            <a:r>
              <a:rPr lang="it-IT" sz="1400" dirty="0" smtClean="0">
                <a:latin typeface="Calibri" pitchFamily="34" charset="0"/>
                <a:cs typeface="Calibri" pitchFamily="34" charset="0"/>
              </a:rPr>
              <a:t>È per questo che ci è sembrato utile concordare  attività didattiche e praticare scambi di informazioni e di esperienze fra il territorio  con le sue risorse  e  la scuola.</a:t>
            </a:r>
          </a:p>
          <a:p>
            <a:pPr algn="just"/>
            <a:r>
              <a:rPr lang="it-IT" sz="1400" dirty="0" smtClean="0">
                <a:latin typeface="Calibri" pitchFamily="34" charset="0"/>
                <a:cs typeface="Calibri" pitchFamily="34" charset="0"/>
              </a:rPr>
              <a:t> Abbiamo previsto quindi:</a:t>
            </a:r>
          </a:p>
          <a:p>
            <a:pPr algn="just"/>
            <a:endParaRPr lang="it-IT" sz="1400" b="1" dirty="0" smtClean="0">
              <a:latin typeface="Calibri" pitchFamily="34" charset="0"/>
              <a:cs typeface="Calibri" pitchFamily="34" charset="0"/>
            </a:endParaRPr>
          </a:p>
          <a:p>
            <a:pPr algn="just"/>
            <a:r>
              <a:rPr lang="it-IT" sz="1400" b="1" dirty="0" smtClean="0">
                <a:latin typeface="Calibri" pitchFamily="34" charset="0"/>
                <a:cs typeface="Calibri" pitchFamily="34" charset="0"/>
              </a:rPr>
              <a:t>USCITE </a:t>
            </a:r>
          </a:p>
          <a:p>
            <a:pPr algn="just"/>
            <a:r>
              <a:rPr lang="it-IT" sz="1400" i="1" dirty="0" smtClean="0">
                <a:latin typeface="Calibri" pitchFamily="34" charset="0"/>
                <a:cs typeface="Calibri" pitchFamily="34" charset="0"/>
              </a:rPr>
              <a:t>-</a:t>
            </a:r>
            <a:r>
              <a:rPr lang="it-IT" sz="1400" dirty="0" smtClean="0">
                <a:latin typeface="Calibri" pitchFamily="34" charset="0"/>
                <a:cs typeface="Calibri" pitchFamily="34" charset="0"/>
              </a:rPr>
              <a:t>Castagnata nei castagni limitrofi</a:t>
            </a:r>
          </a:p>
          <a:p>
            <a:pPr algn="just"/>
            <a:r>
              <a:rPr lang="it-IT" sz="1400" dirty="0" smtClean="0">
                <a:latin typeface="Calibri" pitchFamily="34" charset="0"/>
                <a:cs typeface="Calibri" pitchFamily="34" charset="0"/>
              </a:rPr>
              <a:t>-Uscita  didattica presso la fattoria didattica “La Clorofilla” con visita alle stalle,  ai vitigni, osservazione di fauna e flora locale con laboratorio delle piante musicali, pranzo e giochi all’aperto</a:t>
            </a:r>
          </a:p>
          <a:p>
            <a:pPr algn="just"/>
            <a:r>
              <a:rPr lang="it-IT" sz="1400" dirty="0" smtClean="0">
                <a:latin typeface="Calibri" pitchFamily="34" charset="0"/>
                <a:cs typeface="Calibri" pitchFamily="34" charset="0"/>
              </a:rPr>
              <a:t>-Lezione con vigile  per le strade del nostro paese</a:t>
            </a:r>
          </a:p>
          <a:p>
            <a:pPr algn="just"/>
            <a:r>
              <a:rPr lang="it-IT" sz="1400" dirty="0" smtClean="0">
                <a:latin typeface="Calibri" pitchFamily="34" charset="0"/>
                <a:cs typeface="Calibri" pitchFamily="34" charset="0"/>
              </a:rPr>
              <a:t>-Progetto HERA con laboratorio sull’ambiente</a:t>
            </a:r>
          </a:p>
          <a:p>
            <a:pPr algn="just"/>
            <a:r>
              <a:rPr lang="it-IT" sz="1400" dirty="0" smtClean="0">
                <a:latin typeface="Calibri" pitchFamily="34" charset="0"/>
                <a:cs typeface="Calibri" pitchFamily="34" charset="0"/>
              </a:rPr>
              <a:t>-Uscita didattica primaverile, nelle vicinanze, con destinazione da decidere</a:t>
            </a:r>
          </a:p>
          <a:p>
            <a:pPr algn="just"/>
            <a:r>
              <a:rPr lang="it-IT" sz="1400" dirty="0" smtClean="0">
                <a:latin typeface="Calibri" pitchFamily="34" charset="0"/>
                <a:cs typeface="Calibri" pitchFamily="34" charset="0"/>
              </a:rPr>
              <a:t>-Progetto di continuità con la scuola primaria con la realizzazione di un progetto matematico e scambio di doni </a:t>
            </a:r>
          </a:p>
          <a:p>
            <a:pPr algn="just"/>
            <a:r>
              <a:rPr lang="it-IT" sz="1400" dirty="0" smtClean="0">
                <a:latin typeface="Calibri" pitchFamily="34" charset="0"/>
                <a:cs typeface="Calibri" pitchFamily="34" charset="0"/>
              </a:rPr>
              <a:t>-Gita con genitori alla fine dell’anno scolastico</a:t>
            </a:r>
          </a:p>
          <a:p>
            <a:pPr algn="just"/>
            <a:endParaRPr lang="it-IT" b="1" i="1" dirty="0" smtClean="0">
              <a:latin typeface="Tempus Sans ITC" pitchFamily="82" charset="0"/>
            </a:endParaRPr>
          </a:p>
          <a:p>
            <a:endParaRPr lang="it-IT" dirty="0" smtClean="0"/>
          </a:p>
          <a:p>
            <a:endParaRPr lang="it-IT" dirty="0" smtClean="0"/>
          </a:p>
          <a:p>
            <a:pPr algn="just"/>
            <a:endParaRPr lang="it-IT" dirty="0" smtClean="0"/>
          </a:p>
          <a:p>
            <a:pPr algn="just"/>
            <a:endParaRPr lang="it-IT" dirty="0" smtClean="0"/>
          </a:p>
        </p:txBody>
      </p:sp>
      <p:sp>
        <p:nvSpPr>
          <p:cNvPr id="4" name="Rettangolo 3"/>
          <p:cNvSpPr/>
          <p:nvPr/>
        </p:nvSpPr>
        <p:spPr>
          <a:xfrm>
            <a:off x="476672" y="5508104"/>
            <a:ext cx="6381328" cy="2246769"/>
          </a:xfrm>
          <a:prstGeom prst="rect">
            <a:avLst/>
          </a:prstGeom>
        </p:spPr>
        <p:txBody>
          <a:bodyPr wrap="square">
            <a:spAutoFit/>
          </a:bodyPr>
          <a:lstStyle/>
          <a:p>
            <a:pPr algn="just"/>
            <a:r>
              <a:rPr lang="it-IT" sz="1400" b="1" dirty="0" smtClean="0">
                <a:latin typeface="Calibri" pitchFamily="34" charset="0"/>
                <a:cs typeface="Calibri" pitchFamily="34" charset="0"/>
              </a:rPr>
              <a:t>FESTE</a:t>
            </a:r>
            <a:endParaRPr lang="it-IT" sz="1400" dirty="0" smtClean="0">
              <a:latin typeface="Calibri" pitchFamily="34" charset="0"/>
              <a:cs typeface="Calibri" pitchFamily="34" charset="0"/>
            </a:endParaRPr>
          </a:p>
          <a:p>
            <a:pPr algn="just"/>
            <a:r>
              <a:rPr lang="it-IT" sz="1400" dirty="0" smtClean="0">
                <a:latin typeface="Calibri" pitchFamily="34" charset="0"/>
                <a:cs typeface="Calibri" pitchFamily="34" charset="0"/>
              </a:rPr>
              <a:t>Le feste sono momenti importanti di apertura agli altri per i bambini, condividere un momento di festa con i propri compagni,con i propri familiari, potrà significare la possibilità di esserci in un contesto di vita allargato al paese.</a:t>
            </a:r>
            <a:endParaRPr lang="it-IT" sz="1400" i="1" dirty="0" smtClean="0">
              <a:latin typeface="Calibri" pitchFamily="34" charset="0"/>
              <a:cs typeface="Calibri" pitchFamily="34" charset="0"/>
            </a:endParaRPr>
          </a:p>
          <a:p>
            <a:pPr algn="just"/>
            <a:r>
              <a:rPr lang="it-IT" sz="1400" i="1" dirty="0" smtClean="0">
                <a:latin typeface="Calibri" pitchFamily="34" charset="0"/>
                <a:cs typeface="Calibri" pitchFamily="34" charset="0"/>
              </a:rPr>
              <a:t>-Festa dei nonni</a:t>
            </a:r>
          </a:p>
          <a:p>
            <a:pPr algn="just"/>
            <a:r>
              <a:rPr lang="it-IT" sz="1400" i="1" dirty="0" smtClean="0">
                <a:latin typeface="Calibri" pitchFamily="34" charset="0"/>
                <a:cs typeface="Calibri" pitchFamily="34" charset="0"/>
              </a:rPr>
              <a:t>-Mercatino di Natale</a:t>
            </a:r>
          </a:p>
          <a:p>
            <a:pPr algn="just"/>
            <a:r>
              <a:rPr lang="it-IT" sz="1400" i="1" dirty="0" smtClean="0">
                <a:latin typeface="Calibri" pitchFamily="34" charset="0"/>
                <a:cs typeface="Calibri" pitchFamily="34" charset="0"/>
              </a:rPr>
              <a:t>-Recita di Natale</a:t>
            </a:r>
          </a:p>
          <a:p>
            <a:pPr algn="just"/>
            <a:r>
              <a:rPr lang="it-IT" sz="1400" i="1" dirty="0" smtClean="0">
                <a:latin typeface="Calibri" pitchFamily="34" charset="0"/>
                <a:cs typeface="Calibri" pitchFamily="34" charset="0"/>
              </a:rPr>
              <a:t>-Il pranzo di Natale</a:t>
            </a:r>
          </a:p>
          <a:p>
            <a:pPr algn="just"/>
            <a:r>
              <a:rPr lang="it-IT" sz="1400" i="1" dirty="0" smtClean="0">
                <a:latin typeface="Calibri" pitchFamily="34" charset="0"/>
                <a:cs typeface="Calibri" pitchFamily="34" charset="0"/>
              </a:rPr>
              <a:t>-La festa di carnevale</a:t>
            </a:r>
          </a:p>
          <a:p>
            <a:pPr algn="just"/>
            <a:r>
              <a:rPr lang="it-IT" sz="1400" i="1" dirty="0" smtClean="0">
                <a:latin typeface="Calibri" pitchFamily="34" charset="0"/>
                <a:cs typeface="Calibri" pitchFamily="34" charset="0"/>
              </a:rPr>
              <a:t>-Festa di fine anno</a:t>
            </a:r>
            <a:endParaRPr lang="it-IT" sz="1400" dirty="0" smtClean="0">
              <a:latin typeface="Calibri" pitchFamily="34" charset="0"/>
              <a:cs typeface="Calibri" pitchFamily="34" charset="0"/>
            </a:endParaRPr>
          </a:p>
        </p:txBody>
      </p:sp>
      <p:pic>
        <p:nvPicPr>
          <p:cNvPr id="4098" name="Picture 2" descr="Potrebbe essere un'immagine raffigurante 7 persone"/>
          <p:cNvPicPr>
            <a:picLocks noChangeAspect="1" noChangeArrowheads="1"/>
          </p:cNvPicPr>
          <p:nvPr/>
        </p:nvPicPr>
        <p:blipFill>
          <a:blip r:embed="rId2" cstate="print"/>
          <a:srcRect/>
          <a:stretch>
            <a:fillRect/>
          </a:stretch>
        </p:blipFill>
        <p:spPr bwMode="auto">
          <a:xfrm rot="469355">
            <a:off x="3159475" y="6627496"/>
            <a:ext cx="1721025" cy="22947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2656" y="0"/>
            <a:ext cx="6525344" cy="7540526"/>
          </a:xfrm>
          <a:prstGeom prst="rect">
            <a:avLst/>
          </a:prstGeom>
        </p:spPr>
        <p:txBody>
          <a:bodyPr wrap="square">
            <a:spAutoFit/>
          </a:bodyPr>
          <a:lstStyle/>
          <a:p>
            <a:pPr lvl="0" algn="ctr" eaLnBrk="0" fontAlgn="base" hangingPunct="0">
              <a:spcBef>
                <a:spcPct val="0"/>
              </a:spcBef>
              <a:spcAft>
                <a:spcPct val="0"/>
              </a:spcAft>
            </a:pPr>
            <a:r>
              <a:rPr lang="it-IT" dirty="0" smtClean="0">
                <a:latin typeface="Comic Sans MS" pitchFamily="66" charset="0"/>
                <a:cs typeface="Arial" pitchFamily="34" charset="0"/>
              </a:rPr>
              <a:t> </a:t>
            </a:r>
          </a:p>
          <a:p>
            <a:pPr lvl="0" algn="ctr" eaLnBrk="0" fontAlgn="base" hangingPunct="0">
              <a:spcBef>
                <a:spcPct val="0"/>
              </a:spcBef>
              <a:spcAft>
                <a:spcPct val="0"/>
              </a:spcAft>
            </a:pPr>
            <a:r>
              <a:rPr lang="it-IT" sz="2400" b="1" dirty="0" smtClean="0">
                <a:ln>
                  <a:solidFill>
                    <a:srgbClr val="FF6600"/>
                  </a:solidFill>
                </a:ln>
                <a:solidFill>
                  <a:srgbClr val="FFC000"/>
                </a:solidFill>
                <a:latin typeface="Calibri" pitchFamily="34" charset="0"/>
                <a:cs typeface="Calibri" pitchFamily="34" charset="0"/>
              </a:rPr>
              <a:t>METODOLOGIA</a:t>
            </a:r>
          </a:p>
          <a:p>
            <a:pPr lvl="0" algn="ctr" eaLnBrk="0" fontAlgn="base" hangingPunct="0">
              <a:spcBef>
                <a:spcPct val="0"/>
              </a:spcBef>
              <a:spcAft>
                <a:spcPct val="0"/>
              </a:spcAft>
            </a:pPr>
            <a:endParaRPr lang="it-IT" sz="2400" dirty="0" smtClean="0">
              <a:latin typeface="Comic Sans MS" pitchFamily="66" charset="0"/>
              <a:cs typeface="Arial" pitchFamily="34" charset="0"/>
            </a:endParaRPr>
          </a:p>
          <a:p>
            <a:pPr lvl="0" algn="ctr" eaLnBrk="0" fontAlgn="base" hangingPunct="0">
              <a:spcBef>
                <a:spcPct val="0"/>
              </a:spcBef>
              <a:spcAft>
                <a:spcPct val="0"/>
              </a:spcAft>
            </a:pPr>
            <a:endParaRPr lang="it-IT" sz="1400" dirty="0" smtClean="0">
              <a:latin typeface="Comic Sans MS" pitchFamily="66" charset="0"/>
              <a:cs typeface="Arial" pitchFamily="34" charset="0"/>
            </a:endParaRPr>
          </a:p>
          <a:p>
            <a:pPr lvl="0" eaLnBrk="0" fontAlgn="base" hangingPunct="0">
              <a:spcBef>
                <a:spcPct val="0"/>
              </a:spcBef>
              <a:spcAft>
                <a:spcPct val="0"/>
              </a:spcAft>
            </a:pPr>
            <a:r>
              <a:rPr lang="it-IT" sz="1400" dirty="0" smtClean="0">
                <a:latin typeface="Calibri" pitchFamily="34" charset="0"/>
                <a:cs typeface="Calibri" pitchFamily="34" charset="0"/>
              </a:rPr>
              <a:t>Noi insegnanti cercheremo di rendere le attività più ricche e coinvolgenti avvalendoci di strumenti multimediali e tecnologici che rendano i percorsi fruibili a tutti i  nostri bambini per una didattica inclusiva.</a:t>
            </a:r>
          </a:p>
          <a:p>
            <a:pPr algn="just"/>
            <a:r>
              <a:rPr lang="it-IT" sz="1400" dirty="0" smtClean="0">
                <a:latin typeface="Calibri" pitchFamily="34" charset="0"/>
                <a:cs typeface="Calibri" pitchFamily="34" charset="0"/>
              </a:rPr>
              <a:t>Cercheremo di sviluppare nei bambini  la creatività , la mente elastica e fantasiosa, la capacità espressiva , facendogli sperimentare  materiali semplici e diversi come tappi di plastica, tappi di sughero, stuzzicadenti, legnetti, pongo, </a:t>
            </a:r>
            <a:r>
              <a:rPr lang="it-IT" sz="1400" dirty="0" err="1" smtClean="0">
                <a:latin typeface="Calibri" pitchFamily="34" charset="0"/>
                <a:cs typeface="Calibri" pitchFamily="34" charset="0"/>
              </a:rPr>
              <a:t>carta…</a:t>
            </a:r>
            <a:r>
              <a:rPr lang="it-IT" sz="1400" dirty="0" smtClean="0">
                <a:latin typeface="Calibri" pitchFamily="34" charset="0"/>
                <a:cs typeface="Calibri" pitchFamily="34" charset="0"/>
              </a:rPr>
              <a:t> a  piacimento per accompagnarli in un percorso che consenta loro di acquisire gli strumenti per scoprire la realtà attraverso l’agire. Attraverso la magia della comunicazione orale sapientemente modulata con i toni della voce, le pause e i segnali di comunicazione non verbale, educheremo i nostri bimbi all’ascolto e alla riflessività. Il bambino ascoltatore si apre all’immaginario e, attraverso la narrazione entra nei mondi della fantasia.</a:t>
            </a:r>
          </a:p>
          <a:p>
            <a:pPr algn="just"/>
            <a:r>
              <a:rPr lang="it-IT" sz="1400" dirty="0" smtClean="0">
                <a:latin typeface="Calibri" pitchFamily="34" charset="0"/>
                <a:cs typeface="Calibri" pitchFamily="34" charset="0"/>
              </a:rPr>
              <a:t>Ogni qualvolta il tempo ce lo permetterà, effettueremo la didattica all’aperto, esplorando, giocando e prendendo spunto dalla natura con creatività, osservando quanti colori , quante luci, quanta meraviglia i nostri occhi vedono. </a:t>
            </a:r>
          </a:p>
          <a:p>
            <a:pPr algn="just"/>
            <a:r>
              <a:rPr lang="it-IT" sz="1400" dirty="0" smtClean="0">
                <a:latin typeface="Calibri" pitchFamily="34" charset="0"/>
                <a:cs typeface="Calibri" pitchFamily="34" charset="0"/>
              </a:rPr>
              <a:t>Attraverso le conversazioni stimoleremo nei bambini la consapevolezza del proprio modo di apprendere, del pensiero critico e individuale.</a:t>
            </a:r>
          </a:p>
          <a:p>
            <a:pPr algn="just"/>
            <a:r>
              <a:rPr lang="it-IT" sz="1400" dirty="0" smtClean="0">
                <a:latin typeface="Calibri" pitchFamily="34" charset="0"/>
                <a:cs typeface="Calibri" pitchFamily="34" charset="0"/>
              </a:rPr>
              <a:t> Porremmo attenzione  ai bambini disabili e appartenenti ad altre etnie, promuovendo una consapevole mentalità multiculturale, ponendo attenzione all’organizzazione dei tempi del quotidiano con scelte mirate a vivere con serenità momenti di routine, del gioco e dell’attività.</a:t>
            </a:r>
          </a:p>
          <a:p>
            <a:pPr algn="just"/>
            <a:r>
              <a:rPr lang="it-IT" sz="1400" dirty="0" smtClean="0">
                <a:latin typeface="Calibri" pitchFamily="34" charset="0"/>
                <a:cs typeface="Calibri" pitchFamily="34" charset="0"/>
              </a:rPr>
              <a:t> La lingua inglese verrà introdotta quotidianamente all’ interno delle </a:t>
            </a:r>
            <a:r>
              <a:rPr lang="it-IT" sz="1400" dirty="0" err="1" smtClean="0">
                <a:latin typeface="Calibri" pitchFamily="34" charset="0"/>
                <a:cs typeface="Calibri" pitchFamily="34" charset="0"/>
              </a:rPr>
              <a:t>routines</a:t>
            </a:r>
            <a:r>
              <a:rPr lang="it-IT" sz="1400" dirty="0" smtClean="0">
                <a:latin typeface="Calibri" pitchFamily="34" charset="0"/>
                <a:cs typeface="Calibri" pitchFamily="34" charset="0"/>
              </a:rPr>
              <a:t> ed attività didattiche, all’interno dei giochi e del pranzo, come parte integrante della lingua italiana, in modo da diventare naturale ascoltare, imparare e ripetere termini inglesi. Approfondiremo con giochi , canzoni e filastrocche mimate in lingua inglese.</a:t>
            </a:r>
          </a:p>
          <a:p>
            <a:pPr algn="just"/>
            <a:endParaRPr lang="it-IT" sz="1400"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lvl="0" eaLnBrk="0" fontAlgn="base" hangingPunct="0">
              <a:spcBef>
                <a:spcPct val="0"/>
              </a:spcBef>
              <a:spcAft>
                <a:spcPct val="0"/>
              </a:spcAft>
            </a:pPr>
            <a:endParaRPr lang="it-IT" dirty="0" smtClean="0">
              <a:latin typeface="Tempus Sans ITC" pitchFamily="82" charset="0"/>
            </a:endParaRPr>
          </a:p>
          <a:p>
            <a:pPr lvl="0" eaLnBrk="0" fontAlgn="base" hangingPunct="0">
              <a:spcBef>
                <a:spcPct val="0"/>
              </a:spcBef>
              <a:spcAft>
                <a:spcPct val="0"/>
              </a:spcAft>
            </a:pPr>
            <a:endParaRPr lang="it-IT" dirty="0" smtClean="0">
              <a:latin typeface="Arial" pitchFamily="34" charset="0"/>
              <a:cs typeface="Arial" pitchFamily="34" charset="0"/>
            </a:endParaRPr>
          </a:p>
        </p:txBody>
      </p:sp>
      <p:sp>
        <p:nvSpPr>
          <p:cNvPr id="5" name="Segnaposto numero diapositiva 4"/>
          <p:cNvSpPr>
            <a:spLocks noGrp="1"/>
          </p:cNvSpPr>
          <p:nvPr>
            <p:ph type="sldNum" sz="quarter" idx="12"/>
          </p:nvPr>
        </p:nvSpPr>
        <p:spPr>
          <a:xfrm>
            <a:off x="5013176" y="8657167"/>
            <a:ext cx="1600200" cy="486833"/>
          </a:xfrm>
        </p:spPr>
        <p:txBody>
          <a:bodyPr/>
          <a:lstStyle/>
          <a:p>
            <a:r>
              <a:rPr lang="it-IT" sz="1800" b="1" dirty="0" smtClean="0">
                <a:solidFill>
                  <a:srgbClr val="0070C0"/>
                </a:solidFill>
                <a:latin typeface="Tempus Sans ITC" pitchFamily="82" charset="0"/>
              </a:rPr>
              <a:t>24</a:t>
            </a:r>
            <a:endParaRPr lang="it-IT" sz="1800" b="1" dirty="0">
              <a:solidFill>
                <a:srgbClr val="0070C0"/>
              </a:solidFill>
              <a:latin typeface="Tempus Sans ITC" pitchFamily="8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76672" y="4499992"/>
            <a:ext cx="6223972" cy="5036297"/>
          </a:xfrm>
          <a:prstGeom prst="rect">
            <a:avLst/>
          </a:prstGeom>
          <a:noFill/>
        </p:spPr>
        <p:txBody>
          <a:bodyPr wrap="square" lIns="80311" tIns="40155" rIns="80311" bIns="40155">
            <a:spAutoFit/>
          </a:bodyPr>
          <a:lstStyle/>
          <a:p>
            <a:pPr algn="ctr" fontAlgn="base">
              <a:spcBef>
                <a:spcPct val="0"/>
              </a:spcBef>
              <a:spcAft>
                <a:spcPct val="0"/>
              </a:spcAft>
            </a:pPr>
            <a:endParaRPr lang="it-IT" sz="1400" dirty="0" smtClean="0">
              <a:ln w="17780" cmpd="sng">
                <a:solidFill>
                  <a:schemeClr val="tx1"/>
                </a:solidFill>
                <a:prstDash val="solid"/>
                <a:miter lim="800000"/>
              </a:ln>
              <a:latin typeface="Calibri" pitchFamily="34" charset="0"/>
              <a:ea typeface="Calibri" pitchFamily="34" charset="0"/>
              <a:cs typeface="Calibri" pitchFamily="34" charset="0"/>
            </a:endParaRPr>
          </a:p>
          <a:p>
            <a:pPr algn="ctr" fontAlgn="base">
              <a:spcBef>
                <a:spcPct val="0"/>
              </a:spcBef>
              <a:spcAft>
                <a:spcPct val="0"/>
              </a:spcAft>
            </a:pPr>
            <a:endParaRPr lang="it-IT" sz="1400" dirty="0" smtClean="0">
              <a:ln w="17780" cmpd="sng">
                <a:solidFill>
                  <a:schemeClr val="tx1"/>
                </a:solidFill>
                <a:prstDash val="solid"/>
                <a:miter lim="800000"/>
              </a:ln>
              <a:latin typeface="Calibri" pitchFamily="34" charset="0"/>
              <a:ea typeface="Calibri" pitchFamily="34" charset="0"/>
              <a:cs typeface="Calibri" pitchFamily="34" charset="0"/>
            </a:endParaRPr>
          </a:p>
          <a:p>
            <a:pPr fontAlgn="base">
              <a:spcBef>
                <a:spcPct val="0"/>
              </a:spcBef>
              <a:spcAft>
                <a:spcPct val="0"/>
              </a:spcAft>
            </a:pPr>
            <a:r>
              <a:rPr lang="it-IT" sz="1400" i="1" dirty="0" smtClean="0">
                <a:latin typeface="Calibri" pitchFamily="34" charset="0"/>
                <a:cs typeface="Calibri" pitchFamily="34" charset="0"/>
              </a:rPr>
              <a:t>Per rendere partecipi le famiglie delle esperienze vissute , per dare valore a ciò che si fa con i bambini, per i passi di crescita effettuati, esplicitando con il racconto dell’ insegnante e la verbalizzazione dei bambini i momenti più belli che accadono nel </a:t>
            </a:r>
            <a:r>
              <a:rPr lang="it-IT" sz="1400" i="1" dirty="0" err="1" smtClean="0">
                <a:latin typeface="Calibri" pitchFamily="34" charset="0"/>
                <a:cs typeface="Calibri" pitchFamily="34" charset="0"/>
              </a:rPr>
              <a:t>quotidiano…</a:t>
            </a:r>
            <a:endParaRPr lang="it-IT" sz="1400" i="1" dirty="0" smtClean="0">
              <a:latin typeface="Calibri" pitchFamily="34" charset="0"/>
              <a:cs typeface="Calibri" pitchFamily="34" charset="0"/>
            </a:endParaRPr>
          </a:p>
          <a:p>
            <a:pPr fontAlgn="base">
              <a:spcBef>
                <a:spcPct val="0"/>
              </a:spcBef>
              <a:spcAft>
                <a:spcPct val="0"/>
              </a:spcAft>
            </a:pPr>
            <a:endParaRPr lang="it-IT" sz="1400" i="1" dirty="0" smtClean="0">
              <a:latin typeface="Calibri" pitchFamily="34" charset="0"/>
              <a:cs typeface="Calibri" pitchFamily="34" charset="0"/>
            </a:endParaRPr>
          </a:p>
          <a:p>
            <a:pPr fontAlgn="base">
              <a:spcBef>
                <a:spcPct val="0"/>
              </a:spcBef>
              <a:spcAft>
                <a:spcPct val="0"/>
              </a:spcAft>
            </a:pPr>
            <a:r>
              <a:rPr lang="it-IT" sz="1400" b="1" i="1" dirty="0" smtClean="0">
                <a:latin typeface="Calibri" pitchFamily="34" charset="0"/>
                <a:cs typeface="Calibri" pitchFamily="34" charset="0"/>
              </a:rPr>
              <a:t>Per la scuola:</a:t>
            </a:r>
          </a:p>
          <a:p>
            <a:pPr algn="just" fontAlgn="base">
              <a:spcBef>
                <a:spcPct val="0"/>
              </a:spcBef>
              <a:spcAft>
                <a:spcPct val="0"/>
              </a:spcAft>
              <a:buFont typeface="Wingdings" pitchFamily="2" charset="2"/>
              <a:buChar char="v"/>
            </a:pPr>
            <a:r>
              <a:rPr lang="it-IT" sz="1400" dirty="0" smtClean="0">
                <a:latin typeface="Calibri" pitchFamily="34" charset="0"/>
                <a:cs typeface="Calibri" pitchFamily="34" charset="0"/>
              </a:rPr>
              <a:t>Cartelloni che illustrano i momenti salienti delle attività.</a:t>
            </a:r>
          </a:p>
          <a:p>
            <a:pPr algn="just" fontAlgn="base">
              <a:spcBef>
                <a:spcPct val="0"/>
              </a:spcBef>
              <a:spcAft>
                <a:spcPct val="0"/>
              </a:spcAft>
              <a:buFont typeface="Wingdings" pitchFamily="2" charset="2"/>
              <a:buChar char="v"/>
            </a:pPr>
            <a:r>
              <a:rPr lang="it-IT" sz="1400" dirty="0" smtClean="0">
                <a:latin typeface="Calibri" pitchFamily="34" charset="0"/>
                <a:cs typeface="Calibri" pitchFamily="34" charset="0"/>
              </a:rPr>
              <a:t>Foto individuali e di gruppo.</a:t>
            </a:r>
          </a:p>
          <a:p>
            <a:pPr algn="just" fontAlgn="base">
              <a:spcBef>
                <a:spcPct val="0"/>
              </a:spcBef>
              <a:spcAft>
                <a:spcPct val="0"/>
              </a:spcAft>
              <a:buFont typeface="Wingdings" pitchFamily="2" charset="2"/>
              <a:buChar char="v"/>
            </a:pPr>
            <a:r>
              <a:rPr lang="it-IT" sz="1400" dirty="0" smtClean="0">
                <a:latin typeface="Calibri" pitchFamily="34" charset="0"/>
                <a:cs typeface="Calibri" pitchFamily="34" charset="0"/>
              </a:rPr>
              <a:t>Cd con foto, video  e spiegazioni dei processi che caratterizzano un’esperienza</a:t>
            </a:r>
          </a:p>
          <a:p>
            <a:pPr algn="just" fontAlgn="base">
              <a:spcBef>
                <a:spcPct val="0"/>
              </a:spcBef>
              <a:spcAft>
                <a:spcPct val="0"/>
              </a:spcAft>
              <a:buFont typeface="Wingdings" pitchFamily="2" charset="2"/>
              <a:buChar char="v"/>
            </a:pPr>
            <a:r>
              <a:rPr lang="it-IT" sz="1400" dirty="0" smtClean="0">
                <a:latin typeface="Calibri" pitchFamily="34" charset="0"/>
                <a:cs typeface="Calibri" pitchFamily="34" charset="0"/>
              </a:rPr>
              <a:t>Diario di bordo</a:t>
            </a:r>
          </a:p>
          <a:p>
            <a:pPr algn="just" fontAlgn="base">
              <a:spcBef>
                <a:spcPct val="0"/>
              </a:spcBef>
              <a:spcAft>
                <a:spcPct val="0"/>
              </a:spcAft>
              <a:buFont typeface="Wingdings" pitchFamily="2" charset="2"/>
              <a:buChar char="v"/>
            </a:pPr>
            <a:r>
              <a:rPr lang="it-IT" sz="1400" dirty="0" smtClean="0">
                <a:latin typeface="Calibri" pitchFamily="34" charset="0"/>
                <a:cs typeface="Calibri" pitchFamily="34" charset="0"/>
              </a:rPr>
              <a:t>Verbali di tutti gli incontri.</a:t>
            </a:r>
          </a:p>
          <a:p>
            <a:pPr algn="just" fontAlgn="base">
              <a:spcBef>
                <a:spcPct val="0"/>
              </a:spcBef>
              <a:spcAft>
                <a:spcPct val="0"/>
              </a:spcAft>
            </a:pPr>
            <a:endParaRPr lang="it-IT" sz="1400" dirty="0" smtClean="0">
              <a:latin typeface="Calibri" pitchFamily="34" charset="0"/>
              <a:cs typeface="Calibri" pitchFamily="34" charset="0"/>
            </a:endParaRPr>
          </a:p>
          <a:p>
            <a:pPr algn="just" fontAlgn="base">
              <a:spcBef>
                <a:spcPct val="0"/>
              </a:spcBef>
              <a:spcAft>
                <a:spcPct val="0"/>
              </a:spcAft>
            </a:pPr>
            <a:r>
              <a:rPr lang="it-IT" sz="1400" b="1" i="1" dirty="0" smtClean="0">
                <a:latin typeface="Calibri" pitchFamily="34" charset="0"/>
                <a:cs typeface="Calibri" pitchFamily="34" charset="0"/>
              </a:rPr>
              <a:t>Per il bambino:</a:t>
            </a:r>
          </a:p>
          <a:p>
            <a:pPr algn="just" fontAlgn="base">
              <a:spcBef>
                <a:spcPct val="0"/>
              </a:spcBef>
              <a:spcAft>
                <a:spcPct val="0"/>
              </a:spcAft>
              <a:buFont typeface="Wingdings" pitchFamily="2" charset="2"/>
              <a:buChar char="v"/>
            </a:pPr>
            <a:r>
              <a:rPr lang="it-IT" sz="1400" dirty="0" err="1" smtClean="0">
                <a:latin typeface="Calibri" pitchFamily="34" charset="0"/>
                <a:cs typeface="Calibri" pitchFamily="34" charset="0"/>
              </a:rPr>
              <a:t>Quadernone</a:t>
            </a:r>
            <a:r>
              <a:rPr lang="it-IT" sz="1400" dirty="0" smtClean="0">
                <a:latin typeface="Calibri" pitchFamily="34" charset="0"/>
                <a:cs typeface="Calibri" pitchFamily="34" charset="0"/>
              </a:rPr>
              <a:t> personale costituito da foto e produzioni grafiche individuali accompagnate dalle verbalizzazioni dei significati e degli stati interiori espressi dal bambino.</a:t>
            </a:r>
          </a:p>
          <a:p>
            <a:pPr algn="just" fontAlgn="base">
              <a:spcBef>
                <a:spcPct val="0"/>
              </a:spcBef>
              <a:spcAft>
                <a:spcPct val="0"/>
              </a:spcAft>
              <a:buFont typeface="Wingdings" pitchFamily="2" charset="2"/>
              <a:buChar char="v"/>
            </a:pPr>
            <a:r>
              <a:rPr lang="it-IT" sz="1400" dirty="0" smtClean="0">
                <a:latin typeface="Calibri" pitchFamily="34" charset="0"/>
                <a:cs typeface="Calibri" pitchFamily="34" charset="0"/>
              </a:rPr>
              <a:t>Dvd con foto personali e musiche.</a:t>
            </a:r>
          </a:p>
          <a:p>
            <a:pPr fontAlgn="base">
              <a:spcBef>
                <a:spcPct val="0"/>
              </a:spcBef>
              <a:spcAft>
                <a:spcPct val="0"/>
              </a:spcAft>
            </a:pPr>
            <a:endParaRPr lang="it-IT" sz="2800" i="1" dirty="0" smtClean="0">
              <a:ln w="17780" cmpd="sng">
                <a:solidFill>
                  <a:schemeClr val="tx1"/>
                </a:solidFill>
                <a:prstDash val="solid"/>
                <a:miter lim="800000"/>
              </a:ln>
              <a:latin typeface="Poor Richard" pitchFamily="18" charset="0"/>
              <a:cs typeface="Arial" pitchFamily="34" charset="0"/>
            </a:endParaRPr>
          </a:p>
          <a:p>
            <a:pPr fontAlgn="base">
              <a:spcBef>
                <a:spcPct val="0"/>
              </a:spcBef>
              <a:spcAft>
                <a:spcPct val="0"/>
              </a:spcAft>
            </a:pPr>
            <a:endParaRPr lang="it-IT" sz="2800" dirty="0">
              <a:ln w="17780" cmpd="sng">
                <a:solidFill>
                  <a:schemeClr val="tx1"/>
                </a:solidFill>
                <a:prstDash val="solid"/>
                <a:miter lim="800000"/>
              </a:ln>
            </a:endParaRPr>
          </a:p>
        </p:txBody>
      </p:sp>
      <p:sp>
        <p:nvSpPr>
          <p:cNvPr id="6"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53</a:t>
            </a:r>
            <a:endParaRPr lang="it-IT" sz="1800" b="1" dirty="0">
              <a:solidFill>
                <a:srgbClr val="0070C0"/>
              </a:solidFill>
            </a:endParaRPr>
          </a:p>
        </p:txBody>
      </p:sp>
      <p:sp>
        <p:nvSpPr>
          <p:cNvPr id="9" name="CasellaDiTesto 8"/>
          <p:cNvSpPr txBox="1"/>
          <p:nvPr/>
        </p:nvSpPr>
        <p:spPr>
          <a:xfrm>
            <a:off x="1844824" y="4139952"/>
            <a:ext cx="3357586" cy="461665"/>
          </a:xfrm>
          <a:prstGeom prst="rect">
            <a:avLst/>
          </a:prstGeom>
          <a:noFill/>
        </p:spPr>
        <p:txBody>
          <a:bodyPr wrap="square" rtlCol="0">
            <a:spAutoFit/>
          </a:bodyPr>
          <a:lstStyle/>
          <a:p>
            <a:r>
              <a:rPr lang="it-IT" sz="2400" b="1" dirty="0" smtClean="0">
                <a:ln>
                  <a:solidFill>
                    <a:schemeClr val="tx1"/>
                  </a:solidFill>
                </a:ln>
                <a:latin typeface="Tempus Sans ITC" pitchFamily="82" charset="0"/>
              </a:rPr>
              <a:t>       </a:t>
            </a:r>
            <a:r>
              <a:rPr lang="it-IT" sz="2400" b="1" dirty="0" smtClean="0">
                <a:ln>
                  <a:solidFill>
                    <a:srgbClr val="FF6600"/>
                  </a:solidFill>
                </a:ln>
                <a:solidFill>
                  <a:srgbClr val="FFC000"/>
                </a:solidFill>
                <a:latin typeface="Calibri" pitchFamily="34" charset="0"/>
                <a:cs typeface="Calibri" pitchFamily="34" charset="0"/>
              </a:rPr>
              <a:t>DOCUMENTAZIONE</a:t>
            </a:r>
            <a:endParaRPr lang="it-IT" sz="2400" b="1" dirty="0">
              <a:ln>
                <a:solidFill>
                  <a:srgbClr val="FF6600"/>
                </a:solidFill>
              </a:ln>
              <a:solidFill>
                <a:srgbClr val="FFC000"/>
              </a:solidFill>
              <a:latin typeface="Calibri" pitchFamily="34" charset="0"/>
              <a:cs typeface="Calibri" pitchFamily="34" charset="0"/>
            </a:endParaRPr>
          </a:p>
        </p:txBody>
      </p:sp>
      <p:sp>
        <p:nvSpPr>
          <p:cNvPr id="10" name="CasellaDiTesto 9"/>
          <p:cNvSpPr txBox="1"/>
          <p:nvPr/>
        </p:nvSpPr>
        <p:spPr>
          <a:xfrm>
            <a:off x="2204864" y="0"/>
            <a:ext cx="2786082" cy="830997"/>
          </a:xfrm>
          <a:prstGeom prst="rect">
            <a:avLst/>
          </a:prstGeom>
          <a:noFill/>
        </p:spPr>
        <p:txBody>
          <a:bodyPr wrap="square" rtlCol="0">
            <a:spAutoFit/>
          </a:bodyPr>
          <a:lstStyle/>
          <a:p>
            <a:pPr algn="ctr"/>
            <a:r>
              <a:rPr lang="it-IT" sz="2400" b="1" dirty="0" smtClean="0">
                <a:ln>
                  <a:solidFill>
                    <a:srgbClr val="FF6600"/>
                  </a:solidFill>
                </a:ln>
                <a:solidFill>
                  <a:srgbClr val="FFC000"/>
                </a:solidFill>
                <a:latin typeface="Calibri" pitchFamily="34" charset="0"/>
                <a:cs typeface="Calibri" pitchFamily="34" charset="0"/>
              </a:rPr>
              <a:t>OSSERVAZIONE</a:t>
            </a:r>
          </a:p>
          <a:p>
            <a:pPr algn="ctr"/>
            <a:endParaRPr lang="it-IT" sz="2400" b="1" dirty="0">
              <a:ln>
                <a:solidFill>
                  <a:schemeClr val="tx2"/>
                </a:solidFill>
              </a:ln>
              <a:solidFill>
                <a:srgbClr val="6DD9FF"/>
              </a:solidFill>
              <a:latin typeface="Book Antiqua" pitchFamily="18" charset="0"/>
            </a:endParaRPr>
          </a:p>
        </p:txBody>
      </p:sp>
      <p:sp>
        <p:nvSpPr>
          <p:cNvPr id="11" name="Rettangolo 10"/>
          <p:cNvSpPr/>
          <p:nvPr/>
        </p:nvSpPr>
        <p:spPr>
          <a:xfrm>
            <a:off x="476672" y="467544"/>
            <a:ext cx="6192688" cy="3754874"/>
          </a:xfrm>
          <a:prstGeom prst="rect">
            <a:avLst/>
          </a:prstGeom>
        </p:spPr>
        <p:txBody>
          <a:bodyPr wrap="square">
            <a:spAutoFit/>
          </a:bodyPr>
          <a:lstStyle/>
          <a:p>
            <a:pPr algn="just"/>
            <a:r>
              <a:rPr lang="it-IT" sz="1400" dirty="0" smtClean="0">
                <a:latin typeface="Calibri" pitchFamily="34" charset="0"/>
                <a:cs typeface="Calibri" pitchFamily="34" charset="0"/>
              </a:rPr>
              <a:t>Nella nostra scuola le attività di osservazione, occasionale e sistematica dei bambini, non va intesa in termini classificatori e giudicanti, ma va collocata in una prospettiva di un’adeguata interpretazione e descrizione dei comportamenti e, dei livelli di maturazione di ogni bambino.</a:t>
            </a:r>
          </a:p>
          <a:p>
            <a:pPr algn="just"/>
            <a:r>
              <a:rPr lang="it-IT" sz="1400" dirty="0" smtClean="0">
                <a:latin typeface="Calibri" pitchFamily="34" charset="0"/>
                <a:cs typeface="Calibri" pitchFamily="34" charset="0"/>
              </a:rPr>
              <a:t>Noi insegnanti, dobbiamo guardare i bambini  con gli occhi del cuore e con questo tipo di sguardo il maestro incontrerà il bambino e sarà un incontro ricco, nuovo, speciale.</a:t>
            </a:r>
          </a:p>
          <a:p>
            <a:pPr algn="just"/>
            <a:r>
              <a:rPr lang="it-IT" sz="1400" dirty="0" smtClean="0">
                <a:latin typeface="Calibri" pitchFamily="34" charset="0"/>
                <a:cs typeface="Calibri" pitchFamily="34" charset="0"/>
              </a:rPr>
              <a:t> Osserveremo gruppi di 4- 5 bambini, all’interno del gruppo sezione, nello svolgimento delle varie attività;</a:t>
            </a:r>
          </a:p>
          <a:p>
            <a:pPr algn="just">
              <a:buFont typeface="Wingdings" pitchFamily="2" charset="2"/>
              <a:buChar char="ü"/>
            </a:pPr>
            <a:r>
              <a:rPr lang="it-IT" sz="1400" dirty="0" smtClean="0">
                <a:latin typeface="Calibri" pitchFamily="34" charset="0"/>
                <a:cs typeface="Calibri" pitchFamily="34" charset="0"/>
              </a:rPr>
              <a:t>Osserveremo anche le dinamiche che si sviluppano durante il gioco;</a:t>
            </a:r>
          </a:p>
          <a:p>
            <a:pPr algn="just">
              <a:buFont typeface="Wingdings" pitchFamily="2" charset="2"/>
              <a:buChar char="ü"/>
            </a:pPr>
            <a:r>
              <a:rPr lang="it-IT" sz="1400" dirty="0" smtClean="0">
                <a:latin typeface="Calibri" pitchFamily="34" charset="0"/>
                <a:cs typeface="Calibri" pitchFamily="34" charset="0"/>
              </a:rPr>
              <a:t>Osserveremo la collaborazione e la partecipazione alle attività proposte</a:t>
            </a:r>
          </a:p>
          <a:p>
            <a:pPr algn="just">
              <a:buFont typeface="Wingdings" pitchFamily="2" charset="2"/>
              <a:buChar char="ü"/>
            </a:pPr>
            <a:r>
              <a:rPr lang="it-IT" sz="1400" dirty="0" smtClean="0">
                <a:latin typeface="Calibri" pitchFamily="34" charset="0"/>
                <a:cs typeface="Calibri" pitchFamily="34" charset="0"/>
              </a:rPr>
              <a:t>Le abilità narrative sulle esperienze vissute</a:t>
            </a:r>
          </a:p>
          <a:p>
            <a:pPr algn="just">
              <a:buFont typeface="Wingdings" pitchFamily="2" charset="2"/>
              <a:buChar char="ü"/>
            </a:pPr>
            <a:r>
              <a:rPr lang="it-IT" sz="1400" dirty="0" smtClean="0">
                <a:latin typeface="Calibri" pitchFamily="34" charset="0"/>
                <a:cs typeface="Calibri" pitchFamily="34" charset="0"/>
              </a:rPr>
              <a:t>Porremo attenzione all’ascolto del linguaggio del bambino  per vedere se acquisisce nuovi vocaboli  e migliora il suo lessico</a:t>
            </a:r>
          </a:p>
          <a:p>
            <a:pPr algn="just">
              <a:buFont typeface="Wingdings" pitchFamily="2" charset="2"/>
              <a:buChar char="ü"/>
            </a:pPr>
            <a:r>
              <a:rPr lang="it-IT" sz="1400" dirty="0" smtClean="0">
                <a:latin typeface="Calibri" pitchFamily="34" charset="0"/>
                <a:cs typeface="Calibri" pitchFamily="34" charset="0"/>
              </a:rPr>
              <a:t> Ascolteremo le riflessioni bambini;</a:t>
            </a:r>
          </a:p>
          <a:p>
            <a:pPr algn="just">
              <a:buFont typeface="Wingdings" pitchFamily="2" charset="2"/>
              <a:buChar char="ü"/>
            </a:pPr>
            <a:r>
              <a:rPr lang="it-IT" sz="1400" dirty="0" smtClean="0">
                <a:latin typeface="Calibri" pitchFamily="34" charset="0"/>
                <a:cs typeface="Calibri" pitchFamily="34" charset="0"/>
              </a:rPr>
              <a:t> Compileremo un  diario personale dei dell’ insegnante su cui annoteremo i comportamenti, le difficoltà e i progressi di ogni bambino.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8137" y="6876256"/>
            <a:ext cx="7436137" cy="2450974"/>
          </a:xfrm>
          <a:prstGeom prst="rect">
            <a:avLst/>
          </a:prstGeom>
        </p:spPr>
        <p:txBody>
          <a:bodyPr wrap="square" lIns="80311" tIns="40155" rIns="80311" bIns="40155" numCol="2">
            <a:spAutoFit/>
          </a:bodyPr>
          <a:lstStyle/>
          <a:p>
            <a:pPr eaLnBrk="0" fontAlgn="base" hangingPunct="0">
              <a:spcBef>
                <a:spcPct val="0"/>
              </a:spcBef>
              <a:spcAft>
                <a:spcPct val="0"/>
              </a:spcAft>
              <a:tabLst>
                <a:tab pos="200779" algn="l"/>
              </a:tabLst>
            </a:pPr>
            <a:r>
              <a:rPr lang="it-IT" sz="1400" dirty="0" smtClean="0">
                <a:latin typeface="Calibri" pitchFamily="34" charset="0"/>
                <a:cs typeface="Calibri" pitchFamily="34" charset="0"/>
              </a:rPr>
              <a:t>                                     Le insegnanti                         </a:t>
            </a:r>
          </a:p>
          <a:p>
            <a:pPr eaLnBrk="0" fontAlgn="base" hangingPunct="0">
              <a:spcBef>
                <a:spcPct val="0"/>
              </a:spcBef>
              <a:spcAft>
                <a:spcPct val="0"/>
              </a:spcAft>
              <a:tabLst>
                <a:tab pos="200779" algn="l"/>
              </a:tabLst>
            </a:pPr>
            <a:endParaRPr lang="it-IT" sz="1400" dirty="0" smtClean="0">
              <a:latin typeface="Calibri" pitchFamily="34" charset="0"/>
              <a:cs typeface="Calibri" pitchFamily="34" charset="0"/>
            </a:endParaRPr>
          </a:p>
          <a:p>
            <a:pPr eaLnBrk="0" fontAlgn="base" hangingPunct="0">
              <a:spcBef>
                <a:spcPct val="0"/>
              </a:spcBef>
              <a:spcAft>
                <a:spcPct val="0"/>
              </a:spcAft>
              <a:tabLst>
                <a:tab pos="200779" algn="l"/>
              </a:tabLst>
            </a:pPr>
            <a:r>
              <a:rPr lang="it-IT" sz="1400" dirty="0" smtClean="0">
                <a:latin typeface="Calibri" pitchFamily="34" charset="0"/>
                <a:cs typeface="Calibri" pitchFamily="34" charset="0"/>
              </a:rPr>
              <a:t>                               Daniela </a:t>
            </a:r>
            <a:r>
              <a:rPr lang="it-IT" sz="1400" dirty="0" err="1" smtClean="0">
                <a:latin typeface="Calibri" pitchFamily="34" charset="0"/>
                <a:cs typeface="Calibri" pitchFamily="34" charset="0"/>
              </a:rPr>
              <a:t>Branchetti</a:t>
            </a:r>
            <a:r>
              <a:rPr lang="it-IT" sz="1400" dirty="0" smtClean="0">
                <a:latin typeface="Calibri" pitchFamily="34" charset="0"/>
                <a:cs typeface="Calibri" pitchFamily="34" charset="0"/>
              </a:rPr>
              <a:t>                   </a:t>
            </a:r>
          </a:p>
          <a:p>
            <a:pPr eaLnBrk="0" fontAlgn="base" hangingPunct="0">
              <a:spcBef>
                <a:spcPct val="0"/>
              </a:spcBef>
              <a:spcAft>
                <a:spcPct val="0"/>
              </a:spcAft>
              <a:tabLst>
                <a:tab pos="200779" algn="l"/>
              </a:tabLst>
            </a:pPr>
            <a:r>
              <a:rPr lang="it-IT" sz="1400" dirty="0" smtClean="0">
                <a:latin typeface="Calibri" pitchFamily="34" charset="0"/>
                <a:cs typeface="Calibri" pitchFamily="34" charset="0"/>
              </a:rPr>
              <a:t>                               Michela </a:t>
            </a:r>
            <a:r>
              <a:rPr lang="it-IT" sz="1400" dirty="0" err="1" smtClean="0">
                <a:latin typeface="Calibri" pitchFamily="34" charset="0"/>
                <a:cs typeface="Calibri" pitchFamily="34" charset="0"/>
              </a:rPr>
              <a:t>Goisis</a:t>
            </a:r>
            <a:endParaRPr lang="it-IT" sz="1400" dirty="0" smtClean="0">
              <a:latin typeface="Calibri" pitchFamily="34" charset="0"/>
              <a:cs typeface="Calibri" pitchFamily="34" charset="0"/>
            </a:endParaRPr>
          </a:p>
          <a:p>
            <a:pPr eaLnBrk="0" fontAlgn="base" hangingPunct="0">
              <a:spcBef>
                <a:spcPct val="0"/>
              </a:spcBef>
              <a:spcAft>
                <a:spcPct val="0"/>
              </a:spcAft>
              <a:tabLst>
                <a:tab pos="200779" algn="l"/>
              </a:tabLst>
            </a:pPr>
            <a:r>
              <a:rPr lang="it-IT" sz="1400" dirty="0" smtClean="0">
                <a:latin typeface="Calibri" pitchFamily="34" charset="0"/>
                <a:cs typeface="Calibri" pitchFamily="34" charset="0"/>
              </a:rPr>
              <a:t>                               Debora Bussi</a:t>
            </a:r>
          </a:p>
          <a:p>
            <a:pPr eaLnBrk="0" fontAlgn="base" hangingPunct="0">
              <a:spcBef>
                <a:spcPct val="0"/>
              </a:spcBef>
              <a:spcAft>
                <a:spcPct val="0"/>
              </a:spcAft>
              <a:tabLst>
                <a:tab pos="200779" algn="l"/>
              </a:tabLst>
            </a:pPr>
            <a:r>
              <a:rPr lang="it-IT" sz="1400" dirty="0" smtClean="0">
                <a:latin typeface="Calibri" pitchFamily="34" charset="0"/>
                <a:cs typeface="Calibri" pitchFamily="34" charset="0"/>
              </a:rPr>
              <a:t>                                Educatrice </a:t>
            </a:r>
          </a:p>
          <a:p>
            <a:pPr eaLnBrk="0" fontAlgn="base" hangingPunct="0">
              <a:spcBef>
                <a:spcPct val="0"/>
              </a:spcBef>
              <a:spcAft>
                <a:spcPct val="0"/>
              </a:spcAft>
              <a:tabLst>
                <a:tab pos="200779" algn="l"/>
              </a:tabLst>
            </a:pPr>
            <a:r>
              <a:rPr lang="it-IT" sz="1400" dirty="0" smtClean="0">
                <a:latin typeface="Calibri" pitchFamily="34" charset="0"/>
                <a:cs typeface="Calibri" pitchFamily="34" charset="0"/>
              </a:rPr>
              <a:t>                               Ilenia </a:t>
            </a:r>
            <a:r>
              <a:rPr lang="it-IT" sz="1400" dirty="0" err="1" smtClean="0">
                <a:latin typeface="Calibri" pitchFamily="34" charset="0"/>
                <a:cs typeface="Calibri" pitchFamily="34" charset="0"/>
              </a:rPr>
              <a:t>Buoninfante</a:t>
            </a:r>
            <a:endParaRPr lang="it-IT" sz="1400" dirty="0" smtClean="0">
              <a:latin typeface="Calibri" pitchFamily="34" charset="0"/>
              <a:cs typeface="Calibri" pitchFamily="34" charset="0"/>
            </a:endParaRPr>
          </a:p>
          <a:p>
            <a:pPr eaLnBrk="0" fontAlgn="base" hangingPunct="0">
              <a:spcBef>
                <a:spcPct val="0"/>
              </a:spcBef>
              <a:spcAft>
                <a:spcPct val="0"/>
              </a:spcAft>
              <a:tabLst>
                <a:tab pos="200779" algn="l"/>
              </a:tabLst>
            </a:pPr>
            <a:r>
              <a:rPr lang="it-IT" sz="1400" dirty="0" smtClean="0">
                <a:latin typeface="Calibri" pitchFamily="34" charset="0"/>
                <a:cs typeface="Calibri" pitchFamily="34" charset="0"/>
              </a:rPr>
              <a:t>                               </a:t>
            </a:r>
          </a:p>
          <a:p>
            <a:pPr eaLnBrk="0" fontAlgn="base" hangingPunct="0">
              <a:spcBef>
                <a:spcPct val="0"/>
              </a:spcBef>
              <a:spcAft>
                <a:spcPct val="0"/>
              </a:spcAft>
              <a:tabLst>
                <a:tab pos="200779" algn="l"/>
              </a:tabLst>
            </a:pPr>
            <a:endParaRPr lang="it-IT" sz="1400" dirty="0" smtClean="0">
              <a:latin typeface="Calibri" pitchFamily="34" charset="0"/>
              <a:cs typeface="Calibri" pitchFamily="34" charset="0"/>
            </a:endParaRPr>
          </a:p>
          <a:p>
            <a:pPr eaLnBrk="0" fontAlgn="base" hangingPunct="0">
              <a:spcBef>
                <a:spcPct val="0"/>
              </a:spcBef>
              <a:spcAft>
                <a:spcPct val="0"/>
              </a:spcAft>
              <a:tabLst>
                <a:tab pos="200779" algn="l"/>
              </a:tabLst>
            </a:pPr>
            <a:endParaRPr lang="it-IT" sz="1400" dirty="0" smtClean="0">
              <a:latin typeface="Calibri" pitchFamily="34" charset="0"/>
              <a:cs typeface="Calibri" pitchFamily="34" charset="0"/>
            </a:endParaRPr>
          </a:p>
          <a:p>
            <a:pPr eaLnBrk="0" fontAlgn="base" hangingPunct="0">
              <a:spcBef>
                <a:spcPct val="0"/>
              </a:spcBef>
              <a:spcAft>
                <a:spcPct val="0"/>
              </a:spcAft>
              <a:tabLst>
                <a:tab pos="200779" algn="l"/>
              </a:tabLst>
            </a:pPr>
            <a:endParaRPr lang="it-IT" sz="1400" dirty="0" smtClean="0">
              <a:latin typeface="Calibri" pitchFamily="34" charset="0"/>
              <a:cs typeface="Calibri" pitchFamily="34" charset="0"/>
            </a:endParaRPr>
          </a:p>
          <a:p>
            <a:pPr eaLnBrk="0" fontAlgn="base" hangingPunct="0">
              <a:spcBef>
                <a:spcPct val="0"/>
              </a:spcBef>
              <a:spcAft>
                <a:spcPct val="0"/>
              </a:spcAft>
              <a:tabLst>
                <a:tab pos="200779" algn="l"/>
              </a:tabLst>
            </a:pPr>
            <a:r>
              <a:rPr lang="it-IT" sz="1400" dirty="0" smtClean="0">
                <a:latin typeface="Calibri" pitchFamily="34" charset="0"/>
                <a:cs typeface="Calibri" pitchFamily="34" charset="0"/>
              </a:rPr>
              <a:t> Esperti esterni </a:t>
            </a:r>
          </a:p>
          <a:p>
            <a:pPr eaLnBrk="0" fontAlgn="base" hangingPunct="0">
              <a:spcBef>
                <a:spcPct val="0"/>
              </a:spcBef>
              <a:spcAft>
                <a:spcPct val="0"/>
              </a:spcAft>
              <a:tabLst>
                <a:tab pos="200779" algn="l"/>
              </a:tabLst>
            </a:pPr>
            <a:endParaRPr lang="it-IT" sz="1400" dirty="0" smtClean="0">
              <a:latin typeface="Calibri" pitchFamily="34" charset="0"/>
              <a:cs typeface="Calibri" pitchFamily="34" charset="0"/>
            </a:endParaRPr>
          </a:p>
          <a:p>
            <a:pPr eaLnBrk="0" fontAlgn="base" hangingPunct="0">
              <a:spcBef>
                <a:spcPct val="0"/>
              </a:spcBef>
              <a:spcAft>
                <a:spcPct val="0"/>
              </a:spcAft>
              <a:tabLst>
                <a:tab pos="200779" algn="l"/>
              </a:tabLst>
            </a:pPr>
            <a:r>
              <a:rPr lang="it-IT" sz="1400" dirty="0" smtClean="0">
                <a:latin typeface="Calibri" pitchFamily="34" charset="0"/>
                <a:cs typeface="Calibri" pitchFamily="34" charset="0"/>
              </a:rPr>
              <a:t>Insegnante di ed. psicomotoria  e yoga</a:t>
            </a:r>
          </a:p>
          <a:p>
            <a:pPr eaLnBrk="0" fontAlgn="base" hangingPunct="0">
              <a:spcBef>
                <a:spcPct val="0"/>
              </a:spcBef>
              <a:spcAft>
                <a:spcPct val="0"/>
              </a:spcAft>
              <a:tabLst>
                <a:tab pos="200779" algn="l"/>
              </a:tabLst>
            </a:pPr>
            <a:r>
              <a:rPr lang="it-IT" sz="1400" dirty="0" err="1" smtClean="0">
                <a:latin typeface="Calibri" pitchFamily="34" charset="0"/>
                <a:cs typeface="Calibri" pitchFamily="34" charset="0"/>
              </a:rPr>
              <a:t>Natascia</a:t>
            </a:r>
            <a:r>
              <a:rPr lang="it-IT" sz="1400" dirty="0" smtClean="0">
                <a:latin typeface="Calibri" pitchFamily="34" charset="0"/>
                <a:cs typeface="Calibri" pitchFamily="34" charset="0"/>
              </a:rPr>
              <a:t> Rossi</a:t>
            </a:r>
          </a:p>
          <a:p>
            <a:pPr algn="r" eaLnBrk="0" fontAlgn="base" hangingPunct="0">
              <a:spcBef>
                <a:spcPct val="0"/>
              </a:spcBef>
              <a:spcAft>
                <a:spcPct val="0"/>
              </a:spcAft>
              <a:tabLst>
                <a:tab pos="200779" algn="l"/>
              </a:tabLst>
            </a:pPr>
            <a:endParaRPr lang="it-IT" dirty="0" smtClean="0">
              <a:latin typeface="Calibri" pitchFamily="34" charset="0"/>
              <a:cs typeface="Calibri" pitchFamily="34" charset="0"/>
            </a:endParaRPr>
          </a:p>
          <a:p>
            <a:pPr eaLnBrk="0" fontAlgn="base" hangingPunct="0">
              <a:spcBef>
                <a:spcPct val="0"/>
              </a:spcBef>
              <a:spcAft>
                <a:spcPct val="0"/>
              </a:spcAft>
              <a:tabLst>
                <a:tab pos="200779" algn="l"/>
              </a:tabLst>
            </a:pPr>
            <a:r>
              <a:rPr lang="it-IT" sz="2400" dirty="0" smtClean="0">
                <a:latin typeface="Calibri" pitchFamily="34" charset="0"/>
                <a:cs typeface="Calibri" pitchFamily="34" charset="0"/>
              </a:rPr>
              <a:t>                                                                     </a:t>
            </a:r>
          </a:p>
          <a:p>
            <a:pPr eaLnBrk="0" fontAlgn="base" hangingPunct="0">
              <a:spcBef>
                <a:spcPct val="0"/>
              </a:spcBef>
              <a:spcAft>
                <a:spcPct val="0"/>
              </a:spcAft>
              <a:tabLst>
                <a:tab pos="200779" algn="l"/>
              </a:tabLst>
            </a:pPr>
            <a:r>
              <a:rPr lang="it-IT" sz="2400" dirty="0" smtClean="0">
                <a:latin typeface="Calibri" pitchFamily="34" charset="0"/>
                <a:cs typeface="Calibri" pitchFamily="34" charset="0"/>
              </a:rPr>
              <a:t>                                                   </a:t>
            </a:r>
            <a:endParaRPr lang="it-IT" sz="2400" dirty="0">
              <a:latin typeface="Calibri" pitchFamily="34" charset="0"/>
              <a:cs typeface="Calibri" pitchFamily="34" charset="0"/>
            </a:endParaRPr>
          </a:p>
        </p:txBody>
      </p:sp>
      <p:sp>
        <p:nvSpPr>
          <p:cNvPr id="3"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26</a:t>
            </a:r>
            <a:endParaRPr lang="it-IT" sz="1800" b="1" dirty="0">
              <a:solidFill>
                <a:srgbClr val="0070C0"/>
              </a:solidFill>
            </a:endParaRPr>
          </a:p>
        </p:txBody>
      </p:sp>
      <p:sp>
        <p:nvSpPr>
          <p:cNvPr id="7" name="Rettangolo 6"/>
          <p:cNvSpPr/>
          <p:nvPr/>
        </p:nvSpPr>
        <p:spPr>
          <a:xfrm>
            <a:off x="548680" y="611560"/>
            <a:ext cx="6145948" cy="5139869"/>
          </a:xfrm>
          <a:prstGeom prst="rect">
            <a:avLst/>
          </a:prstGeom>
        </p:spPr>
        <p:txBody>
          <a:bodyPr wrap="square">
            <a:spAutoFit/>
          </a:bodyPr>
          <a:lstStyle/>
          <a:p>
            <a:pPr algn="ctr" fontAlgn="base">
              <a:spcBef>
                <a:spcPct val="0"/>
              </a:spcBef>
              <a:spcAft>
                <a:spcPct val="0"/>
              </a:spcAft>
            </a:pPr>
            <a:endParaRPr lang="it-IT" sz="2000" b="1" dirty="0" smtClean="0">
              <a:ln>
                <a:solidFill>
                  <a:srgbClr val="009999"/>
                </a:solidFill>
              </a:ln>
              <a:solidFill>
                <a:srgbClr val="00CC99"/>
              </a:solidFill>
              <a:latin typeface="Calibri" pitchFamily="34" charset="0"/>
              <a:cs typeface="Calibri" pitchFamily="34" charset="0"/>
            </a:endParaRPr>
          </a:p>
          <a:p>
            <a:pPr algn="just"/>
            <a:endParaRPr lang="it-IT" sz="1400" dirty="0" smtClean="0">
              <a:latin typeface="Calibri" pitchFamily="34" charset="0"/>
              <a:cs typeface="Calibri" pitchFamily="34" charset="0"/>
            </a:endParaRPr>
          </a:p>
          <a:p>
            <a:pPr algn="just">
              <a:tabLst>
                <a:tab pos="1257300" algn="l"/>
              </a:tabLst>
            </a:pPr>
            <a:r>
              <a:rPr lang="it-IT" sz="1400" dirty="0" smtClean="0">
                <a:latin typeface="Calibri" pitchFamily="34" charset="0"/>
                <a:cs typeface="Calibri" pitchFamily="34" charset="0"/>
              </a:rPr>
              <a:t>La valutazione delle competenze è un processo complesso che richiede la costruzione di prove autentiche che pongano gli alunni in situazioni in cui sia necessario risolvere dei problemi o raggiungere degli obiettivi. Grazie all’utilizzo di metodologiche efficaci, come l’apprendimento cooperativo e </a:t>
            </a:r>
            <a:r>
              <a:rPr lang="it-IT" sz="1400" dirty="0" err="1" smtClean="0">
                <a:latin typeface="Calibri" pitchFamily="34" charset="0"/>
                <a:cs typeface="Calibri" pitchFamily="34" charset="0"/>
              </a:rPr>
              <a:t>laboratoriale</a:t>
            </a:r>
            <a:r>
              <a:rPr lang="it-IT" sz="1400" dirty="0" smtClean="0">
                <a:latin typeface="Calibri" pitchFamily="34" charset="0"/>
                <a:cs typeface="Calibri" pitchFamily="34" charset="0"/>
              </a:rPr>
              <a:t>, i bambini imparano facendo e sviluppano la capacità di attivare nuove strategie per risolvere situazioni problematiche. La valutazione per competenze consente di individuare i livelli raggiunti da ciascun alunno attraverso una griglia valutativa che descrive il livello di padronanza raggiunto per ciascuna competenza chiave.</a:t>
            </a:r>
          </a:p>
          <a:p>
            <a:pPr algn="just">
              <a:tabLst>
                <a:tab pos="1257300" algn="l"/>
              </a:tabLst>
            </a:pPr>
            <a:r>
              <a:rPr lang="it-IT" sz="1400" dirty="0" smtClean="0">
                <a:latin typeface="Calibri" pitchFamily="34" charset="0"/>
                <a:cs typeface="Calibri" pitchFamily="34" charset="0"/>
              </a:rPr>
              <a:t>Noi insegnanti verificheremo sistematicamente il raggiungimento dei traguardi per lo sviluppo delle competenze relativi ai campi  di esperienza attraverso vari modi:</a:t>
            </a:r>
          </a:p>
          <a:p>
            <a:pPr algn="just">
              <a:buFont typeface="Wingdings" pitchFamily="2" charset="2"/>
              <a:buChar char="§"/>
            </a:pPr>
            <a:r>
              <a:rPr lang="it-IT" sz="1400" dirty="0" err="1" smtClean="0">
                <a:latin typeface="Calibri" pitchFamily="34" charset="0"/>
                <a:cs typeface="Calibri" pitchFamily="34" charset="0"/>
              </a:rPr>
              <a:t>Circle</a:t>
            </a:r>
            <a:r>
              <a:rPr lang="it-IT" sz="1400" dirty="0" smtClean="0">
                <a:latin typeface="Calibri" pitchFamily="34" charset="0"/>
                <a:cs typeface="Calibri" pitchFamily="34" charset="0"/>
              </a:rPr>
              <a:t> </a:t>
            </a:r>
            <a:r>
              <a:rPr lang="it-IT" sz="1400" dirty="0" err="1" smtClean="0">
                <a:latin typeface="Calibri" pitchFamily="34" charset="0"/>
                <a:cs typeface="Calibri" pitchFamily="34" charset="0"/>
              </a:rPr>
              <a:t>time</a:t>
            </a:r>
            <a:endParaRPr lang="it-IT" sz="1400" dirty="0" smtClean="0">
              <a:latin typeface="Calibri" pitchFamily="34" charset="0"/>
              <a:cs typeface="Calibri" pitchFamily="34" charset="0"/>
            </a:endParaRPr>
          </a:p>
          <a:p>
            <a:pPr algn="just">
              <a:buFont typeface="Wingdings" pitchFamily="2" charset="2"/>
              <a:buChar char="§"/>
            </a:pPr>
            <a:r>
              <a:rPr lang="it-IT" sz="1400" dirty="0" smtClean="0">
                <a:latin typeface="Calibri" pitchFamily="34" charset="0"/>
                <a:cs typeface="Calibri" pitchFamily="34" charset="0"/>
              </a:rPr>
              <a:t>Verbalizzazioni individuali</a:t>
            </a:r>
          </a:p>
          <a:p>
            <a:pPr algn="just">
              <a:buFont typeface="Wingdings" pitchFamily="2" charset="2"/>
              <a:buChar char="§"/>
            </a:pPr>
            <a:r>
              <a:rPr lang="it-IT" sz="1400" dirty="0" smtClean="0">
                <a:latin typeface="Calibri" pitchFamily="34" charset="0"/>
                <a:cs typeface="Calibri" pitchFamily="34" charset="0"/>
              </a:rPr>
              <a:t>Esperienze </a:t>
            </a:r>
          </a:p>
          <a:p>
            <a:pPr algn="just">
              <a:buFont typeface="Wingdings" pitchFamily="2" charset="2"/>
              <a:buChar char="§"/>
            </a:pPr>
            <a:r>
              <a:rPr lang="it-IT" sz="1400" dirty="0" smtClean="0">
                <a:latin typeface="Calibri" pitchFamily="34" charset="0"/>
                <a:cs typeface="Calibri" pitchFamily="34" charset="0"/>
              </a:rPr>
              <a:t>Giochi</a:t>
            </a:r>
          </a:p>
          <a:p>
            <a:pPr algn="just">
              <a:buFont typeface="Wingdings" pitchFamily="2" charset="2"/>
              <a:buChar char="§"/>
            </a:pPr>
            <a:r>
              <a:rPr lang="it-IT" sz="1400" dirty="0" smtClean="0">
                <a:latin typeface="Calibri" pitchFamily="34" charset="0"/>
                <a:cs typeface="Calibri" pitchFamily="34" charset="0"/>
              </a:rPr>
              <a:t>Elaborati personali e di gruppo</a:t>
            </a:r>
          </a:p>
          <a:p>
            <a:pPr algn="just"/>
            <a:endParaRPr lang="it-IT" sz="1400" dirty="0" smtClean="0">
              <a:latin typeface="Calibri" pitchFamily="34" charset="0"/>
              <a:cs typeface="Calibri" pitchFamily="34" charset="0"/>
            </a:endParaRPr>
          </a:p>
          <a:p>
            <a:pPr algn="just"/>
            <a:r>
              <a:rPr lang="it-IT" sz="1400" dirty="0" smtClean="0">
                <a:latin typeface="Calibri" pitchFamily="34" charset="0"/>
                <a:cs typeface="Calibri" pitchFamily="34" charset="0"/>
              </a:rPr>
              <a:t>Noi insegnanti al termine dell’ anno scolastico ci valuteremo attraverso un questionario  personale </a:t>
            </a:r>
          </a:p>
          <a:p>
            <a:pPr algn="just">
              <a:buFont typeface="Wingdings" pitchFamily="2" charset="2"/>
              <a:buChar char="§"/>
            </a:pPr>
            <a:endParaRPr lang="it-IT" sz="1400" dirty="0" smtClean="0">
              <a:latin typeface="Book Antiqua" pitchFamily="18" charset="0"/>
            </a:endParaRPr>
          </a:p>
          <a:p>
            <a:pPr algn="just">
              <a:buFont typeface="Wingdings" pitchFamily="2" charset="2"/>
              <a:buChar char="§"/>
            </a:pPr>
            <a:endParaRPr lang="it-IT" sz="1400" dirty="0" smtClean="0">
              <a:latin typeface="Book Antiqua" pitchFamily="18" charset="0"/>
            </a:endParaRPr>
          </a:p>
          <a:p>
            <a:pPr algn="just"/>
            <a:endParaRPr lang="it-IT" sz="1400" dirty="0" smtClean="0">
              <a:latin typeface="Tempus Sans ITC" pitchFamily="82" charset="0"/>
            </a:endParaRPr>
          </a:p>
        </p:txBody>
      </p:sp>
      <p:sp>
        <p:nvSpPr>
          <p:cNvPr id="8" name="CasellaDiTesto 7"/>
          <p:cNvSpPr txBox="1"/>
          <p:nvPr/>
        </p:nvSpPr>
        <p:spPr>
          <a:xfrm>
            <a:off x="836712" y="-180528"/>
            <a:ext cx="5616624" cy="1200329"/>
          </a:xfrm>
          <a:prstGeom prst="rect">
            <a:avLst/>
          </a:prstGeom>
          <a:noFill/>
        </p:spPr>
        <p:txBody>
          <a:bodyPr wrap="square" rtlCol="0">
            <a:spAutoFit/>
          </a:bodyPr>
          <a:lstStyle/>
          <a:p>
            <a:pPr algn="ctr"/>
            <a:endParaRPr lang="it-IT" sz="2400" b="1" dirty="0" smtClean="0">
              <a:solidFill>
                <a:srgbClr val="00B0F0"/>
              </a:solidFill>
              <a:latin typeface="Comic Sans MS" pitchFamily="66" charset="0"/>
            </a:endParaRPr>
          </a:p>
          <a:p>
            <a:pPr algn="ctr"/>
            <a:r>
              <a:rPr lang="it-IT" sz="2400" b="1" dirty="0" smtClean="0">
                <a:ln>
                  <a:solidFill>
                    <a:srgbClr val="FF6600"/>
                  </a:solidFill>
                </a:ln>
                <a:solidFill>
                  <a:srgbClr val="FFC000"/>
                </a:solidFill>
                <a:latin typeface="Calibri" pitchFamily="34" charset="0"/>
                <a:cs typeface="Calibri" pitchFamily="34" charset="0"/>
              </a:rPr>
              <a:t>VERIFICA   VALUTAZIONE E AUTOVALUTAZIONE</a:t>
            </a:r>
            <a:endParaRPr lang="it-IT" sz="2400" b="1" dirty="0">
              <a:ln>
                <a:solidFill>
                  <a:srgbClr val="FF6600"/>
                </a:solidFill>
              </a:ln>
              <a:solidFill>
                <a:srgbClr val="FFC000"/>
              </a:solidFill>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6858000" cy="7725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1" i="0" u="none" strike="noStrike" cap="none" normalizeH="0" baseline="0" dirty="0" smtClean="0">
                <a:ln w="19050">
                  <a:solidFill>
                    <a:srgbClr val="FF6600"/>
                  </a:solidFill>
                </a:ln>
                <a:solidFill>
                  <a:srgbClr val="FFC000"/>
                </a:solidFill>
                <a:effectLst/>
                <a:latin typeface="Segoe UI Black" pitchFamily="34" charset="0"/>
                <a:ea typeface="Segoe UI Black" pitchFamily="34" charset="0"/>
                <a:cs typeface="Arial" pitchFamily="34" charset="0"/>
              </a:rPr>
              <a:t>PREMESSA </a:t>
            </a:r>
            <a:r>
              <a:rPr kumimoji="0" lang="it-IT" sz="3600" b="1" i="0" u="none" strike="noStrike" cap="none" normalizeH="0" baseline="0" dirty="0" smtClean="0">
                <a:ln w="19050">
                  <a:solidFill>
                    <a:srgbClr val="FF6600"/>
                  </a:solidFill>
                </a:ln>
                <a:solidFill>
                  <a:srgbClr val="FFC000"/>
                </a:solidFill>
                <a:effectLst/>
                <a:latin typeface="Segoe UI Black" pitchFamily="34" charset="0"/>
                <a:ea typeface="Segoe UI Black" pitchFamily="34" charset="0"/>
                <a:cs typeface="Arial" pitchFamily="34" charset="0"/>
              </a:rPr>
              <a:t>2023-2024</a:t>
            </a:r>
            <a:endParaRPr kumimoji="0" lang="it-IT" sz="3600" b="1" i="0" u="none" strike="noStrike" cap="none" normalizeH="0" baseline="0" dirty="0" smtClean="0">
              <a:ln w="19050">
                <a:solidFill>
                  <a:srgbClr val="FF6600"/>
                </a:solidFill>
              </a:ln>
              <a:solidFill>
                <a:srgbClr val="FFC000"/>
              </a:solidFill>
              <a:effectLst/>
              <a:latin typeface="Segoe UI Black" pitchFamily="34" charset="0"/>
              <a:ea typeface="Segoe UI Black"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400" b="0" i="0" u="none" strike="noStrike" cap="none" normalizeH="0" baseline="0" dirty="0" smtClean="0">
              <a:ln w="19050">
                <a:solidFill>
                  <a:srgbClr val="008000"/>
                </a:solidFill>
              </a:ln>
              <a:solidFill>
                <a:srgbClr val="C0BB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mj-lt"/>
                <a:ea typeface="Calibri" pitchFamily="34" charset="0"/>
                <a:cs typeface="Times New Roman" pitchFamily="18" charset="0"/>
              </a:rPr>
              <a:t>Durante il primo periodo di scuola osserviamo i bambini per rilevare</a:t>
            </a:r>
            <a:r>
              <a:rPr kumimoji="0" lang="it-IT" sz="1400" b="0" i="0" u="none" strike="noStrike" cap="none" normalizeH="0" dirty="0" smtClean="0">
                <a:ln>
                  <a:noFill/>
                </a:ln>
                <a:solidFill>
                  <a:schemeClr val="tx1"/>
                </a:solidFill>
                <a:effectLst/>
                <a:latin typeface="+mj-lt"/>
                <a:ea typeface="Calibri" pitchFamily="34" charset="0"/>
                <a:cs typeface="Times New Roman" pitchFamily="18" charset="0"/>
              </a:rPr>
              <a:t> i loro interessi, i loro bisogni e le loro competenze d’ ingresso. Iniziamo fin dalle prime settimane a favorire l’autonomia dei bambini lasciando che provino da soli a compiere semplici azioni come lavarsi le mani, togliersi la giacca, riporre i giochi.</a:t>
            </a:r>
          </a:p>
          <a:p>
            <a:pPr marL="0" marR="0" lvl="0" indent="0" algn="l" defTabSz="914400" rtl="0" eaLnBrk="0" fontAlgn="base" latinLnBrk="0" hangingPunct="0">
              <a:lnSpc>
                <a:spcPct val="100000"/>
              </a:lnSpc>
              <a:spcBef>
                <a:spcPct val="0"/>
              </a:spcBef>
              <a:spcAft>
                <a:spcPct val="0"/>
              </a:spcAft>
              <a:buClrTx/>
              <a:buSzTx/>
              <a:buFontTx/>
              <a:buNone/>
              <a:tabLst/>
            </a:pPr>
            <a:r>
              <a:rPr lang="it-IT" sz="1400" baseline="0" dirty="0" smtClean="0">
                <a:latin typeface="+mj-lt"/>
                <a:cs typeface="Times New Roman" pitchFamily="18" charset="0"/>
              </a:rPr>
              <a:t>Facciamo</a:t>
            </a:r>
            <a:r>
              <a:rPr lang="it-IT" sz="1400" dirty="0" smtClean="0">
                <a:latin typeface="+mj-lt"/>
                <a:cs typeface="Times New Roman" pitchFamily="18" charset="0"/>
              </a:rPr>
              <a:t> vedere ai bambini come si compiono le azioni e lasciamoli provare dedicando tutto il tempo necessario </a:t>
            </a:r>
            <a:r>
              <a:rPr lang="it-IT" sz="1400" dirty="0" err="1" smtClean="0">
                <a:latin typeface="+mj-lt"/>
                <a:cs typeface="Times New Roman" pitchFamily="18" charset="0"/>
              </a:rPr>
              <a:t>affinchè</a:t>
            </a:r>
            <a:r>
              <a:rPr lang="it-IT" sz="1400" dirty="0" smtClean="0">
                <a:latin typeface="+mj-lt"/>
                <a:cs typeface="Times New Roman" pitchFamily="18" charset="0"/>
              </a:rPr>
              <a:t> possano riuscire gradualmente ad accrescere la loro autonomia in base all’età. Imparando a compiere da soli semplici azioni, i bambini acquisiscono una maggiore sicurezza e fiducia nelle loro potenzialità. Dopo aver conosciuto insegnanti, compagni e </a:t>
            </a:r>
            <a:r>
              <a:rPr lang="it-IT" sz="1400" dirty="0" err="1" smtClean="0">
                <a:latin typeface="+mj-lt"/>
                <a:cs typeface="Times New Roman" pitchFamily="18" charset="0"/>
              </a:rPr>
              <a:t>routines</a:t>
            </a:r>
            <a:r>
              <a:rPr lang="it-IT" sz="1400" dirty="0" smtClean="0">
                <a:latin typeface="+mj-lt"/>
                <a:cs typeface="Times New Roman" pitchFamily="18" charset="0"/>
              </a:rPr>
              <a:t> scolastiche presentiamo il nostro personaggio mediatore che quest’ anno sarà la simpatica tartaruga Lia, che ci è venuta a trovare nel nostro giardino e tornerà più volte durante l’anno scolastico. Lia è uno splendido esemplare di tartaruga di terra di circa ottant’anni. La presenza di un personaggio mediatore, facilita la relazione e accresce la motivazione dei bambini a partecipare alle attività. Dopo aver presentato Lia raccontiamo la sua storia.  Durante tutti i mesi dell’anno, con l’aiuto di Lia, proponiamo delle attività e delle esperienze finalizzate alla conoscenza delle caratteristiche stagionali, ogni stagione verrà introdotta da Lia attraverso un racconto. Dall’osservazione diretta dell’ambiente (</a:t>
            </a:r>
            <a:r>
              <a:rPr lang="it-IT" sz="1400" dirty="0" err="1" smtClean="0">
                <a:latin typeface="+mj-lt"/>
                <a:cs typeface="Times New Roman" pitchFamily="18" charset="0"/>
              </a:rPr>
              <a:t>outdoor-education</a:t>
            </a:r>
            <a:r>
              <a:rPr lang="it-IT" sz="1400" dirty="0" smtClean="0">
                <a:latin typeface="+mj-lt"/>
                <a:cs typeface="Times New Roman" pitchFamily="18" charset="0"/>
              </a:rPr>
              <a:t>) i bambini imparano a osservare con attenzione la natura per individuarne le caratteristiche, scoprono l’importanza degli alberi per la vita, sviluppano gradualmente la capacità di formulare semplici ipotesi attraverso diverse esperienze. Conosceranno la frutta stagionale che favorirà l’acquisizione di comportamenti alimentari corretti. Per sviluppare le potenzialità espressive del corpo, i bambini verranno coinvolti in laboratori di espressione corporea avvicinandosi alle tecniche di </a:t>
            </a:r>
            <a:r>
              <a:rPr lang="it-IT" sz="1400" dirty="0" err="1" smtClean="0">
                <a:latin typeface="+mj-lt"/>
                <a:cs typeface="Times New Roman" pitchFamily="18" charset="0"/>
              </a:rPr>
              <a:t>mindfulness</a:t>
            </a:r>
            <a:r>
              <a:rPr lang="it-IT" sz="1400" dirty="0" smtClean="0">
                <a:latin typeface="+mj-lt"/>
                <a:cs typeface="Times New Roman" pitchFamily="18" charset="0"/>
              </a:rPr>
              <a:t> e yoga. Le attività di yoga vengono illustrate attraverso dei video ai bambini, per migliorare la conoscenza di se stessi e delle proprie emozioni. I bambini impareranno gradualmente a riconoscere e gestire lo stress e svilupperanno la capacità di relazionarsi positivamente con gli altri. Quando andremo in giardino invitiamo ogni volta i bambini a osservare il cielo e i colori della natura, a percepire i suoni e gli odori, a toccare gli alberi,la terra, le foglie. L’utilizzo dei cinque sensi migliorerà la capacità di osservazione e favorirà lo sviluppo e le competenze percettive secondo i bisogni e i tempi di ciascuno. Esplorando l’ambiente, inoltre, impareranno a orientarsi nello spazio, miglioreranno il coordinamento generale e l’autonomia.</a:t>
            </a:r>
            <a:endParaRPr kumimoji="0" lang="it-IT"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egnaposto numero diapositiva 4"/>
          <p:cNvSpPr>
            <a:spLocks noGrp="1"/>
          </p:cNvSpPr>
          <p:nvPr>
            <p:ph type="sldNum" sz="quarter" idx="12"/>
          </p:nvPr>
        </p:nvSpPr>
        <p:spPr>
          <a:xfrm>
            <a:off x="5257800" y="8657167"/>
            <a:ext cx="1600200" cy="486833"/>
          </a:xfrm>
        </p:spPr>
        <p:txBody>
          <a:bodyPr/>
          <a:lstStyle/>
          <a:p>
            <a:fld id="{5B1D5AC6-E3FE-4EDD-AC1B-9D278A4BDF6A}" type="slidenum">
              <a:rPr lang="it-IT" sz="1800" b="1" smtClean="0">
                <a:solidFill>
                  <a:srgbClr val="0070C0"/>
                </a:solidFill>
                <a:latin typeface="Tempus Sans ITC" pitchFamily="82" charset="0"/>
              </a:rPr>
              <a:pPr/>
              <a:t>3</a:t>
            </a:fld>
            <a:endParaRPr lang="it-IT" sz="1800" b="1" dirty="0">
              <a:solidFill>
                <a:srgbClr val="0070C0"/>
              </a:solidFill>
              <a:latin typeface="Tempus Sans ITC"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32656" y="179512"/>
            <a:ext cx="630932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Le</a:t>
            </a:r>
            <a:r>
              <a:rPr kumimoji="0" lang="it-IT" sz="1400" b="0" i="0" u="none" strike="noStrike" cap="none" normalizeH="0" dirty="0" smtClean="0">
                <a:ln>
                  <a:noFill/>
                </a:ln>
                <a:solidFill>
                  <a:schemeClr val="tx1"/>
                </a:solidFill>
                <a:effectLst/>
                <a:latin typeface="Calibri" pitchFamily="34" charset="0"/>
                <a:ea typeface="Calibri" pitchFamily="34" charset="0"/>
                <a:cs typeface="Calibri" pitchFamily="34" charset="0"/>
              </a:rPr>
              <a:t> esperienze all’aperto accresceranno il benessere dei bambini, miglioreranno la relazione e favoriranno l’inclusione. Prendendo spunto dall’osservazione dell’ambiente facciamo capire l’importanza del rispetto della natura. Mettiamo a disposizione contenitore per la raccolta differenziata per favorire l’acquisizione di comportamenti corretti per la salvaguardia dell’ambiente.</a:t>
            </a:r>
            <a:r>
              <a:rPr lang="it-IT" sz="1400" dirty="0" smtClean="0">
                <a:latin typeface="Calibri" pitchFamily="34" charset="0"/>
                <a:cs typeface="Calibri" pitchFamily="34" charset="0"/>
              </a:rPr>
              <a:t> Un altro ingrediente importante per imparare è la curiosità, voi siete curiosi? Quando siamo curiosi facciamo tante domande e cerchiamo le risposte giuste. Poi bisogna essere molto creativi, avere voglia di disegnare, costruire, tagliare, </a:t>
            </a:r>
            <a:r>
              <a:rPr lang="it-IT" sz="1400" dirty="0" err="1" smtClean="0">
                <a:latin typeface="Calibri" pitchFamily="34" charset="0"/>
                <a:cs typeface="Calibri" pitchFamily="34" charset="0"/>
              </a:rPr>
              <a:t>incollare……Poi</a:t>
            </a:r>
            <a:r>
              <a:rPr lang="it-IT" sz="1400" dirty="0" smtClean="0">
                <a:latin typeface="Calibri" pitchFamily="34" charset="0"/>
                <a:cs typeface="Calibri" pitchFamily="34" charset="0"/>
              </a:rPr>
              <a:t> dobbiamo avere voglia di partecipare a tanti esperimenti perché proprio con essi si scoprono tante cose. Infine c’è un’altra cosa molto </a:t>
            </a:r>
            <a:r>
              <a:rPr lang="it-IT" sz="1400" dirty="0" err="1" smtClean="0">
                <a:latin typeface="Calibri" pitchFamily="34" charset="0"/>
                <a:cs typeface="Calibri" pitchFamily="34" charset="0"/>
              </a:rPr>
              <a:t>molto</a:t>
            </a:r>
            <a:r>
              <a:rPr lang="it-IT" sz="1400" dirty="0" smtClean="0">
                <a:latin typeface="Calibri" pitchFamily="34" charset="0"/>
                <a:cs typeface="Calibri" pitchFamily="34" charset="0"/>
              </a:rPr>
              <a:t> importante </a:t>
            </a:r>
            <a:r>
              <a:rPr lang="it-IT" sz="1400" dirty="0" err="1" smtClean="0">
                <a:latin typeface="Calibri" pitchFamily="34" charset="0"/>
                <a:cs typeface="Calibri" pitchFamily="34" charset="0"/>
              </a:rPr>
              <a:t>…per</a:t>
            </a:r>
            <a:r>
              <a:rPr lang="it-IT" sz="1400" dirty="0" smtClean="0">
                <a:latin typeface="Calibri" pitchFamily="34" charset="0"/>
                <a:cs typeface="Calibri" pitchFamily="34" charset="0"/>
              </a:rPr>
              <a:t> scoprire cose nuove bisogna lavorare insieme. Voi siete capaci di lavorare insieme e di collaborare? Bravissimi! Allora abbiamo proprio tutto quello che ci serve per diventare dei veri </a:t>
            </a:r>
            <a:r>
              <a:rPr lang="it-IT" sz="1400" dirty="0" err="1" smtClean="0">
                <a:latin typeface="Calibri" pitchFamily="34" charset="0"/>
                <a:cs typeface="Calibri" pitchFamily="34" charset="0"/>
              </a:rPr>
              <a:t>scienziati…</a:t>
            </a:r>
            <a:r>
              <a:rPr lang="it-IT" sz="1400" dirty="0" smtClean="0">
                <a:latin typeface="Calibri" pitchFamily="34" charset="0"/>
                <a:cs typeface="Calibri" pitchFamily="34" charset="0"/>
              </a:rPr>
              <a:t>.. </a:t>
            </a:r>
            <a:r>
              <a:rPr kumimoji="0" lang="it-IT"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Ad accompagnarci durante l’anno scolastico utilizzeremo degli amici speciali</a:t>
            </a:r>
            <a:r>
              <a:rPr lang="it-IT" sz="1400" dirty="0" smtClean="0">
                <a:latin typeface="Calibri" pitchFamily="34" charset="0"/>
                <a:ea typeface="Calibri" pitchFamily="34" charset="0"/>
                <a:cs typeface="Calibri" pitchFamily="34" charset="0"/>
              </a:rPr>
              <a:t> di Lia</a:t>
            </a:r>
            <a:r>
              <a:rPr kumimoji="0" lang="it-IT"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Insieme ai bambini abbiamo scelto gli animali che più ci incuriosiscono  e sono  caratteristici della nostra zona: </a:t>
            </a:r>
            <a:r>
              <a:rPr lang="it-IT" sz="1400" dirty="0" smtClean="0">
                <a:latin typeface="Calibri" pitchFamily="34" charset="0"/>
                <a:ea typeface="Calibri" pitchFamily="34" charset="0"/>
                <a:cs typeface="Calibri" pitchFamily="34" charset="0"/>
              </a:rPr>
              <a:t>i </a:t>
            </a:r>
            <a:r>
              <a:rPr lang="it-IT" sz="1400" dirty="0" err="1" smtClean="0">
                <a:latin typeface="Calibri" pitchFamily="34" charset="0"/>
                <a:ea typeface="Calibri" pitchFamily="34" charset="0"/>
                <a:cs typeface="Calibri" pitchFamily="34" charset="0"/>
              </a:rPr>
              <a:t>bruchetti</a:t>
            </a:r>
            <a:r>
              <a:rPr kumimoji="0" lang="it-IT"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(sezione nido- primavera), i volpini (sezione 3 anni), i cerbiatti (sezione 4 anni) e i lupacchiotti ( sezione 5 anni). </a:t>
            </a:r>
            <a:endParaRPr lang="it-IT" sz="1400" dirty="0" smtClean="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 name="Segnaposto numero diapositiva 4"/>
          <p:cNvSpPr>
            <a:spLocks noGrp="1"/>
          </p:cNvSpPr>
          <p:nvPr>
            <p:ph type="sldNum" sz="quarter" idx="12"/>
          </p:nvPr>
        </p:nvSpPr>
        <p:spPr>
          <a:xfrm>
            <a:off x="5257800" y="8657167"/>
            <a:ext cx="1600200" cy="486833"/>
          </a:xfrm>
        </p:spPr>
        <p:txBody>
          <a:bodyPr/>
          <a:lstStyle/>
          <a:p>
            <a:fld id="{5B1D5AC6-E3FE-4EDD-AC1B-9D278A4BDF6A}" type="slidenum">
              <a:rPr lang="it-IT" sz="1800" b="1" smtClean="0">
                <a:solidFill>
                  <a:srgbClr val="0070C0"/>
                </a:solidFill>
                <a:latin typeface="Tempus Sans ITC" pitchFamily="82" charset="0"/>
              </a:rPr>
              <a:pPr/>
              <a:t>4</a:t>
            </a:fld>
            <a:endParaRPr lang="it-IT" sz="1800" b="1" dirty="0">
              <a:solidFill>
                <a:srgbClr val="0070C0"/>
              </a:solidFill>
              <a:latin typeface="Tempus Sans ITC" pitchFamily="82" charset="0"/>
            </a:endParaRPr>
          </a:p>
        </p:txBody>
      </p:sp>
      <p:pic>
        <p:nvPicPr>
          <p:cNvPr id="2" name="Picture 2" descr="Potrebbe essere un'immagine raffigurante 3 persone, tartaruga e tartaruga"/>
          <p:cNvPicPr>
            <a:picLocks noChangeAspect="1" noChangeArrowheads="1"/>
          </p:cNvPicPr>
          <p:nvPr/>
        </p:nvPicPr>
        <p:blipFill>
          <a:blip r:embed="rId2" cstate="print"/>
          <a:srcRect/>
          <a:stretch>
            <a:fillRect/>
          </a:stretch>
        </p:blipFill>
        <p:spPr bwMode="auto">
          <a:xfrm>
            <a:off x="1628800" y="4067944"/>
            <a:ext cx="3672408" cy="4896544"/>
          </a:xfrm>
          <a:prstGeom prst="rect">
            <a:avLst/>
          </a:prstGeom>
          <a:ln w="190500" cap="sq">
            <a:solidFill>
              <a:srgbClr val="FF993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6672" y="0"/>
            <a:ext cx="6381328" cy="9325630"/>
          </a:xfrm>
          <a:prstGeom prst="rect">
            <a:avLst/>
          </a:prstGeom>
        </p:spPr>
        <p:txBody>
          <a:bodyPr wrap="square">
            <a:spAutoFit/>
          </a:bodyPr>
          <a:lstStyle/>
          <a:p>
            <a:pPr marL="457200" indent="-457200" algn="ctr"/>
            <a:endParaRPr lang="it-IT" sz="2800" b="1" dirty="0" smtClean="0">
              <a:ln>
                <a:solidFill>
                  <a:srgbClr val="009999"/>
                </a:solidFill>
              </a:ln>
              <a:solidFill>
                <a:srgbClr val="00CC99"/>
              </a:solidFill>
              <a:latin typeface="Tempus Sans ITC" pitchFamily="82" charset="0"/>
            </a:endParaRPr>
          </a:p>
          <a:p>
            <a:pPr marL="457200" indent="-457200" algn="just"/>
            <a:r>
              <a:rPr lang="it-IT" sz="1400" dirty="0" smtClean="0">
                <a:latin typeface="Calibri" pitchFamily="34" charset="0"/>
                <a:cs typeface="Calibri" pitchFamily="34" charset="0"/>
              </a:rPr>
              <a:t>          La nostra equipe è formata nella scuola dell’infanzia da:</a:t>
            </a:r>
          </a:p>
          <a:p>
            <a:pPr marL="457200" indent="-457200" algn="just">
              <a:buFontTx/>
              <a:buChar char="-"/>
            </a:pPr>
            <a:r>
              <a:rPr lang="it-IT" sz="1400" dirty="0" smtClean="0">
                <a:latin typeface="Calibri" pitchFamily="34" charset="0"/>
                <a:cs typeface="Calibri" pitchFamily="34" charset="0"/>
              </a:rPr>
              <a:t>3 insegnanti di sezione </a:t>
            </a:r>
          </a:p>
          <a:p>
            <a:pPr marL="457200" indent="-457200" algn="just">
              <a:buFontTx/>
              <a:buChar char="-"/>
            </a:pPr>
            <a:r>
              <a:rPr lang="it-IT" sz="1400" dirty="0" smtClean="0">
                <a:latin typeface="Calibri" pitchFamily="34" charset="0"/>
                <a:cs typeface="Calibri" pitchFamily="34" charset="0"/>
              </a:rPr>
              <a:t> 1 educatrice </a:t>
            </a:r>
          </a:p>
          <a:p>
            <a:pPr marL="457200" indent="-457200" algn="just"/>
            <a:r>
              <a:rPr lang="it-IT" sz="1400" dirty="0" smtClean="0">
                <a:latin typeface="Calibri" pitchFamily="34" charset="0"/>
                <a:cs typeface="Calibri" pitchFamily="34" charset="0"/>
              </a:rPr>
              <a:t>         Nella sezione primavera- nido da:</a:t>
            </a:r>
          </a:p>
          <a:p>
            <a:pPr marL="457200" indent="-457200" algn="just">
              <a:buFontTx/>
              <a:buChar char="-"/>
            </a:pPr>
            <a:r>
              <a:rPr lang="it-IT" sz="1400" dirty="0" smtClean="0">
                <a:latin typeface="Calibri" pitchFamily="34" charset="0"/>
                <a:cs typeface="Calibri" pitchFamily="34" charset="0"/>
              </a:rPr>
              <a:t>1 insegnante</a:t>
            </a:r>
          </a:p>
          <a:p>
            <a:pPr marL="457200" indent="-457200" algn="just">
              <a:buFontTx/>
              <a:buChar char="-"/>
            </a:pPr>
            <a:r>
              <a:rPr lang="it-IT" sz="1400" dirty="0" smtClean="0">
                <a:latin typeface="Calibri" pitchFamily="34" charset="0"/>
                <a:cs typeface="Calibri" pitchFamily="34" charset="0"/>
              </a:rPr>
              <a:t>3 educatrici</a:t>
            </a:r>
          </a:p>
          <a:p>
            <a:pPr marL="457200" indent="-457200" algn="just"/>
            <a:r>
              <a:rPr lang="it-IT" sz="1400" dirty="0" smtClean="0">
                <a:latin typeface="Calibri" pitchFamily="34" charset="0"/>
                <a:cs typeface="Calibri" pitchFamily="34" charset="0"/>
              </a:rPr>
              <a:t>        Ci riuniamo due ore ogni 15 giorni per definire la programmazione, 2 ore al mese per il collegio docenti,  riunioni con i genitori, colloqui individuali, partecipiamo ai corsi di formazione e aggiornamento programmati dalla FISM, interscuola e  coordinamento.</a:t>
            </a:r>
          </a:p>
          <a:p>
            <a:pPr marL="457200" indent="-457200" algn="just"/>
            <a:r>
              <a:rPr lang="it-IT" sz="1400" dirty="0" smtClean="0">
                <a:latin typeface="Calibri" pitchFamily="34" charset="0"/>
                <a:cs typeface="Calibri" pitchFamily="34" charset="0"/>
              </a:rPr>
              <a:t>         Come insegnanti di scuola cattolica, vorremmo che ai nostri bambini arrivassero  alcuni valori che ci premono molto e che caratterizzano la nostra equipe:</a:t>
            </a:r>
          </a:p>
          <a:p>
            <a:pPr marL="457200" indent="-457200" algn="just"/>
            <a:r>
              <a:rPr lang="it-IT" sz="1400" dirty="0" smtClean="0">
                <a:latin typeface="Calibri" pitchFamily="34" charset="0"/>
                <a:cs typeface="Calibri" pitchFamily="34" charset="0"/>
              </a:rPr>
              <a:t>         lavorare con armonia e serenità all’ interno di un  gruppo unito, compatto e complice.</a:t>
            </a:r>
          </a:p>
          <a:p>
            <a:pPr marL="457200" indent="-457200" algn="just">
              <a:buFont typeface="Wingdings" pitchFamily="2" charset="2"/>
              <a:buChar char="§"/>
            </a:pPr>
            <a:r>
              <a:rPr lang="it-IT" sz="1400" dirty="0" smtClean="0">
                <a:latin typeface="Calibri" pitchFamily="34" charset="0"/>
                <a:cs typeface="Calibri" pitchFamily="34" charset="0"/>
              </a:rPr>
              <a:t>Credere fermamente in ciò che si fa per trasmettere ai bambini la passione e il sentimento vero delle esperienze che proponiamo.</a:t>
            </a:r>
          </a:p>
          <a:p>
            <a:pPr marL="457200" indent="-457200" algn="just">
              <a:buFont typeface="Wingdings" pitchFamily="2" charset="2"/>
              <a:buChar char="§"/>
            </a:pPr>
            <a:r>
              <a:rPr lang="it-IT" sz="1400" dirty="0" smtClean="0">
                <a:latin typeface="Calibri" pitchFamily="34" charset="0"/>
                <a:cs typeface="Calibri" pitchFamily="34" charset="0"/>
              </a:rPr>
              <a:t>Condividere un comune “senso di spirito cristiano” per trasmetterlo ai nostri bambini.</a:t>
            </a:r>
          </a:p>
          <a:p>
            <a:pPr marL="457200" indent="-457200" algn="just"/>
            <a:r>
              <a:rPr lang="it-IT" sz="1400" dirty="0" smtClean="0">
                <a:latin typeface="Calibri" pitchFamily="34" charset="0"/>
                <a:cs typeface="Calibri" pitchFamily="34" charset="0"/>
              </a:rPr>
              <a:t>         L’essere persone che provengono da luoghi diversi e che hanno avuto storie di vita diverse, assieme ai talenti di ognuna, fanno si che l’equipe sia ricca di opportunità e iniziative a 360 gradi che ognuna mette a disposizione anche delle altre sezioni</a:t>
            </a:r>
          </a:p>
          <a:p>
            <a:pPr marL="457200" indent="-457200" algn="just"/>
            <a:r>
              <a:rPr lang="it-IT" sz="1400" dirty="0" smtClean="0">
                <a:latin typeface="Calibri" pitchFamily="34" charset="0"/>
                <a:cs typeface="Calibri" pitchFamily="34" charset="0"/>
              </a:rPr>
              <a:t>         Fin da subito cerchiamo di creare un’alleanza con la famiglia per raggiungere gli stessi obiettivi, con una collaborazione che mantenga però le differenze dei due ruoli. Noi insegnanti e genitori dobbiamo collaborare al fine di educare soggetti adulti facenti parte della comunità. Dobbiamo prima di tutto essere convinte delle nostre convinzioni religiose, morali, educative con consapevolezza al di là dei nostri limiti e delle nostre incoerenze. A partire da questa chiara identità dobbiamo imparare ad accogliere la famiglia nei suoi limiti, costruire complicità, empatia, far sentire l’altro compreso. Siamo noi insegnanti che dobbiamo trovare la modalità giusta per far passare il messaggio che le iniziative della scuola sono importanti e se vogliamo coinvolgerli dobbiamo avere in noi convinzione ed entusiasmo.</a:t>
            </a:r>
          </a:p>
          <a:p>
            <a:pPr marL="457200" indent="-457200" algn="just"/>
            <a:r>
              <a:rPr lang="it-IT" sz="1400" dirty="0" smtClean="0">
                <a:latin typeface="Calibri" pitchFamily="34" charset="0"/>
                <a:cs typeface="Calibri" pitchFamily="34" charset="0"/>
              </a:rPr>
              <a:t>         Noi crediamo fortemente che nella scuola dell’infanzia si gettino le basi per gli uomini del futuro.</a:t>
            </a:r>
          </a:p>
          <a:p>
            <a:pPr marL="457200" indent="-457200" algn="just">
              <a:buFont typeface="Wingdings" pitchFamily="2" charset="2"/>
              <a:buChar char="§"/>
            </a:pPr>
            <a:endParaRPr lang="it-IT" sz="1400" dirty="0" smtClean="0">
              <a:latin typeface="Tempus Sans ITC" pitchFamily="82" charset="0"/>
            </a:endParaRPr>
          </a:p>
          <a:p>
            <a:pPr marL="457200" indent="-457200" algn="just"/>
            <a:endParaRPr lang="it-IT" sz="1400" dirty="0" smtClean="0">
              <a:latin typeface="Comic Sans MS" pitchFamily="66" charset="0"/>
            </a:endParaRPr>
          </a:p>
          <a:p>
            <a:pPr marL="457200" indent="-457200" algn="just"/>
            <a:endParaRPr lang="it-IT" dirty="0" smtClean="0">
              <a:latin typeface="Comic Sans MS" pitchFamily="66" charset="0"/>
            </a:endParaRPr>
          </a:p>
          <a:p>
            <a:pPr marL="457200" indent="-457200" algn="just"/>
            <a:endParaRPr lang="it-IT" dirty="0" smtClean="0">
              <a:latin typeface="Tempus Sans ITC" pitchFamily="82" charset="0"/>
            </a:endParaRPr>
          </a:p>
          <a:p>
            <a:pPr marL="457200" indent="-457200" algn="just"/>
            <a:r>
              <a:rPr lang="it-IT" dirty="0" smtClean="0">
                <a:latin typeface="Tempus Sans ITC" pitchFamily="82" charset="0"/>
              </a:rPr>
              <a:t> </a:t>
            </a:r>
          </a:p>
        </p:txBody>
      </p:sp>
      <p:sp>
        <p:nvSpPr>
          <p:cNvPr id="4" name="CasellaDiTesto 3"/>
          <p:cNvSpPr txBox="1"/>
          <p:nvPr/>
        </p:nvSpPr>
        <p:spPr>
          <a:xfrm>
            <a:off x="714356" y="1"/>
            <a:ext cx="6143644" cy="1938992"/>
          </a:xfrm>
          <a:prstGeom prst="rect">
            <a:avLst/>
          </a:prstGeom>
          <a:noFill/>
        </p:spPr>
        <p:txBody>
          <a:bodyPr wrap="square" rtlCol="0">
            <a:spAutoFit/>
          </a:bodyPr>
          <a:lstStyle/>
          <a:p>
            <a:pPr algn="ctr"/>
            <a:endParaRPr lang="it-IT" sz="2400" b="1" dirty="0" smtClean="0">
              <a:latin typeface="Tempus Sans ITC" pitchFamily="82" charset="0"/>
            </a:endParaRPr>
          </a:p>
          <a:p>
            <a:endParaRPr lang="it-IT" sz="2400" dirty="0" smtClean="0">
              <a:latin typeface="Tempus Sans ITC" pitchFamily="82" charset="0"/>
            </a:endParaRPr>
          </a:p>
          <a:p>
            <a:endParaRPr lang="it-IT" sz="2400" dirty="0" smtClean="0">
              <a:latin typeface="Tempus Sans ITC" pitchFamily="82" charset="0"/>
            </a:endParaRPr>
          </a:p>
          <a:p>
            <a:pPr algn="ctr"/>
            <a:endParaRPr lang="it-IT" sz="2400" b="1" dirty="0" smtClean="0">
              <a:latin typeface="Tempus Sans ITC" pitchFamily="82" charset="0"/>
            </a:endParaRPr>
          </a:p>
          <a:p>
            <a:pPr algn="ctr"/>
            <a:r>
              <a:rPr lang="it-IT" sz="2400" dirty="0" smtClean="0">
                <a:latin typeface="Tempus Sans ITC" pitchFamily="82" charset="0"/>
              </a:rPr>
              <a:t> </a:t>
            </a:r>
            <a:endParaRPr lang="it-IT" sz="2400" dirty="0">
              <a:latin typeface="Tempus Sans ITC" pitchFamily="82" charset="0"/>
            </a:endParaRPr>
          </a:p>
        </p:txBody>
      </p:sp>
      <p:sp>
        <p:nvSpPr>
          <p:cNvPr id="8" name="Segnaposto numero diapositiva 6"/>
          <p:cNvSpPr>
            <a:spLocks noGrp="1"/>
          </p:cNvSpPr>
          <p:nvPr>
            <p:ph type="sldNum" sz="quarter" idx="12"/>
          </p:nvPr>
        </p:nvSpPr>
        <p:spPr>
          <a:xfrm>
            <a:off x="4914900" y="8475136"/>
            <a:ext cx="1600200" cy="486833"/>
          </a:xfrm>
        </p:spPr>
        <p:txBody>
          <a:bodyPr/>
          <a:lstStyle/>
          <a:p>
            <a:fld id="{D491546B-5BC9-43BF-8D73-9C8B6C667448}" type="slidenum">
              <a:rPr lang="it-IT" sz="1800" b="1" smtClean="0">
                <a:solidFill>
                  <a:srgbClr val="0070C0"/>
                </a:solidFill>
                <a:latin typeface="Tempus Sans ITC" pitchFamily="82" charset="0"/>
              </a:rPr>
              <a:pPr/>
              <a:t>5</a:t>
            </a:fld>
            <a:endParaRPr lang="it-IT" sz="1800" b="1" dirty="0">
              <a:solidFill>
                <a:srgbClr val="0070C0"/>
              </a:solidFill>
              <a:latin typeface="Tempus Sans ITC" pitchFamily="82" charset="0"/>
            </a:endParaRPr>
          </a:p>
        </p:txBody>
      </p:sp>
      <p:sp>
        <p:nvSpPr>
          <p:cNvPr id="6" name="CasellaDiTesto 5"/>
          <p:cNvSpPr txBox="1"/>
          <p:nvPr/>
        </p:nvSpPr>
        <p:spPr>
          <a:xfrm>
            <a:off x="1196752" y="0"/>
            <a:ext cx="5301208" cy="384721"/>
          </a:xfrm>
          <a:prstGeom prst="rect">
            <a:avLst/>
          </a:prstGeom>
          <a:noFill/>
        </p:spPr>
        <p:txBody>
          <a:bodyPr wrap="square" rtlCol="0">
            <a:spAutoFit/>
          </a:bodyPr>
          <a:lstStyle/>
          <a:p>
            <a:pPr algn="ctr"/>
            <a:r>
              <a:rPr lang="it-IT" sz="1900" dirty="0" smtClean="0">
                <a:ln>
                  <a:solidFill>
                    <a:srgbClr val="FF6600"/>
                  </a:solidFill>
                </a:ln>
                <a:solidFill>
                  <a:srgbClr val="FFC000"/>
                </a:solidFill>
                <a:latin typeface="+mj-lt"/>
              </a:rPr>
              <a:t>PRESENTAZIONE DELL’EQUIPE</a:t>
            </a:r>
            <a:endParaRPr lang="it-IT" sz="1900" dirty="0">
              <a:ln>
                <a:solidFill>
                  <a:srgbClr val="FF6600"/>
                </a:solidFill>
              </a:ln>
              <a:solidFill>
                <a:srgbClr val="FFC000"/>
              </a:solidFill>
              <a:latin typeface="+mj-lt"/>
            </a:endParaRPr>
          </a:p>
        </p:txBody>
      </p:sp>
      <p:sp>
        <p:nvSpPr>
          <p:cNvPr id="9" name="Rettangolo 8"/>
          <p:cNvSpPr/>
          <p:nvPr/>
        </p:nvSpPr>
        <p:spPr>
          <a:xfrm>
            <a:off x="1857364" y="5715009"/>
            <a:ext cx="3429000" cy="584775"/>
          </a:xfrm>
          <a:prstGeom prst="rect">
            <a:avLst/>
          </a:prstGeom>
        </p:spPr>
        <p:txBody>
          <a:bodyPr>
            <a:spAutoFit/>
          </a:bodyPr>
          <a:lstStyle/>
          <a:p>
            <a:r>
              <a:rPr lang="it-IT" sz="1600" i="1" dirty="0" smtClean="0">
                <a:latin typeface="Tempus Sans ITC" pitchFamily="82" charset="0"/>
              </a:rPr>
              <a:t>“</a:t>
            </a:r>
            <a:r>
              <a:rPr lang="it-IT" sz="1600" dirty="0" smtClean="0"/>
              <a:t/>
            </a:r>
            <a:br>
              <a:rPr lang="it-IT" sz="1600" dirty="0" smtClean="0"/>
            </a:br>
            <a:endParaRPr lang="it-IT"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2"/>
          </p:nvPr>
        </p:nvSpPr>
        <p:spPr>
          <a:xfrm>
            <a:off x="4914900" y="8475136"/>
            <a:ext cx="1600200" cy="486833"/>
          </a:xfrm>
        </p:spPr>
        <p:txBody>
          <a:bodyPr/>
          <a:lstStyle/>
          <a:p>
            <a:fld id="{D491546B-5BC9-43BF-8D73-9C8B6C667448}" type="slidenum">
              <a:rPr lang="it-IT" sz="1800" b="1" smtClean="0">
                <a:solidFill>
                  <a:srgbClr val="0070C0"/>
                </a:solidFill>
              </a:rPr>
              <a:pPr/>
              <a:t>6</a:t>
            </a:fld>
            <a:endParaRPr lang="it-IT" sz="1800" b="1" dirty="0">
              <a:solidFill>
                <a:srgbClr val="0070C0"/>
              </a:solidFill>
            </a:endParaRPr>
          </a:p>
        </p:txBody>
      </p:sp>
      <p:sp>
        <p:nvSpPr>
          <p:cNvPr id="6" name="CasellaDiTesto 5"/>
          <p:cNvSpPr txBox="1"/>
          <p:nvPr/>
        </p:nvSpPr>
        <p:spPr>
          <a:xfrm>
            <a:off x="548680" y="179512"/>
            <a:ext cx="6309320" cy="5109091"/>
          </a:xfrm>
          <a:prstGeom prst="rect">
            <a:avLst/>
          </a:prstGeom>
          <a:noFill/>
        </p:spPr>
        <p:txBody>
          <a:bodyPr wrap="square" rtlCol="0">
            <a:spAutoFit/>
          </a:bodyPr>
          <a:lstStyle/>
          <a:p>
            <a:pPr algn="ctr"/>
            <a:r>
              <a:rPr lang="it-IT" sz="2000" b="1" dirty="0" smtClean="0">
                <a:ln>
                  <a:solidFill>
                    <a:srgbClr val="FF6600"/>
                  </a:solidFill>
                </a:ln>
                <a:solidFill>
                  <a:srgbClr val="FFC000"/>
                </a:solidFill>
                <a:latin typeface="Calibri" pitchFamily="34" charset="0"/>
                <a:cs typeface="Calibri" pitchFamily="34" charset="0"/>
              </a:rPr>
              <a:t>IDEA </a:t>
            </a:r>
            <a:r>
              <a:rPr lang="it-IT" sz="2000" b="1" dirty="0" err="1" smtClean="0">
                <a:ln>
                  <a:solidFill>
                    <a:srgbClr val="FF6600"/>
                  </a:solidFill>
                </a:ln>
                <a:solidFill>
                  <a:srgbClr val="FFC000"/>
                </a:solidFill>
                <a:latin typeface="Calibri" pitchFamily="34" charset="0"/>
                <a:cs typeface="Calibri" pitchFamily="34" charset="0"/>
              </a:rPr>
              <a:t>DI</a:t>
            </a:r>
            <a:r>
              <a:rPr lang="it-IT" sz="2000" b="1" dirty="0" smtClean="0">
                <a:ln>
                  <a:solidFill>
                    <a:srgbClr val="FF6600"/>
                  </a:solidFill>
                </a:ln>
                <a:solidFill>
                  <a:srgbClr val="FFC000"/>
                </a:solidFill>
                <a:latin typeface="Calibri" pitchFamily="34" charset="0"/>
                <a:cs typeface="Calibri" pitchFamily="34" charset="0"/>
              </a:rPr>
              <a:t> BAMBINO</a:t>
            </a:r>
          </a:p>
          <a:p>
            <a:pPr algn="just"/>
            <a:endParaRPr lang="it-IT" sz="2400" b="1" dirty="0" smtClean="0">
              <a:latin typeface="Calibri" pitchFamily="34" charset="0"/>
              <a:cs typeface="Calibri" pitchFamily="34" charset="0"/>
            </a:endParaRPr>
          </a:p>
          <a:p>
            <a:pPr algn="just"/>
            <a:r>
              <a:rPr lang="it-IT" sz="1400" dirty="0" smtClean="0">
                <a:latin typeface="Calibri" pitchFamily="34" charset="0"/>
                <a:cs typeface="Calibri" pitchFamily="34" charset="0"/>
              </a:rPr>
              <a:t>Anche quest’ anno abbiamo dovuto organizzare gli spazi </a:t>
            </a:r>
            <a:r>
              <a:rPr lang="it-IT" sz="1400" dirty="0" err="1" smtClean="0">
                <a:latin typeface="Calibri" pitchFamily="34" charset="0"/>
                <a:cs typeface="Calibri" pitchFamily="34" charset="0"/>
              </a:rPr>
              <a:t>affinchè</a:t>
            </a:r>
            <a:r>
              <a:rPr lang="it-IT" sz="1400" dirty="0" smtClean="0">
                <a:latin typeface="Calibri" pitchFamily="34" charset="0"/>
                <a:cs typeface="Calibri" pitchFamily="34" charset="0"/>
              </a:rPr>
              <a:t> i bambini e i genitori al loro arrivo incontrino un luogo accogliente, caldo e curato,. La cura dell’ ambiente scolastico offre al bambino un senso di equilibrio che rende più sereno l’ingresso e che facilita la prima conoscenza dell’esplorazione. Un ambiente pulito, una struttura semplice e armonica, materiali non sovrabbondanti, ma ben distribuiti. Il bambino ha bisogno di un adeguato spazio all’aperto per essere libero di osservare, sperimentare, esplorare e fare esperienze (outdoor </a:t>
            </a:r>
            <a:r>
              <a:rPr lang="it-IT" sz="1400" dirty="0" err="1" smtClean="0">
                <a:latin typeface="Calibri" pitchFamily="34" charset="0"/>
                <a:cs typeface="Calibri" pitchFamily="34" charset="0"/>
              </a:rPr>
              <a:t>education</a:t>
            </a:r>
            <a:r>
              <a:rPr lang="it-IT" sz="1400" dirty="0" smtClean="0">
                <a:latin typeface="Calibri" pitchFamily="34" charset="0"/>
                <a:cs typeface="Calibri" pitchFamily="34" charset="0"/>
              </a:rPr>
              <a:t>)  Sin dall’inizio, inoltre , è importante che creiamo un buon luogo di apprendimento e lavoriamo  sulla trasmissione dei valori su cui si impernia  il nostro percorso, dei veri e propri punti luce che aiutano tutte noi a ritrovarci piene di affetto, apertura , disponibilità, amicizia, amore e rispetto. Predisporremo ambienti che permettano al bambino di fare esperienze variegate e dirette ,per cui tutto ciò che mettiamo a disposizione è fondamentale per la qualità delle esperienze e delle conoscenze.</a:t>
            </a:r>
          </a:p>
          <a:p>
            <a:pPr algn="just"/>
            <a:r>
              <a:rPr lang="it-IT" sz="1400" dirty="0" smtClean="0">
                <a:latin typeface="Calibri" pitchFamily="34" charset="0"/>
                <a:cs typeface="Calibri" pitchFamily="34" charset="0"/>
              </a:rPr>
              <a:t>Faremo in modo che grandi e piccini si sentano accolti e che siano a loro volta educati ad accogliere l’altro. </a:t>
            </a:r>
          </a:p>
          <a:p>
            <a:pPr algn="just"/>
            <a:r>
              <a:rPr lang="it-IT" sz="1400" dirty="0" smtClean="0">
                <a:latin typeface="Calibri" pitchFamily="34" charset="0"/>
                <a:cs typeface="Calibri" pitchFamily="34" charset="0"/>
              </a:rPr>
              <a:t>Continueremo ad utilizzare  dei rinforzi positivi di tipo relazionale  come sorrisi, parole dolci, carezze, </a:t>
            </a:r>
            <a:r>
              <a:rPr lang="it-IT" sz="1400" dirty="0" err="1" smtClean="0">
                <a:latin typeface="Calibri" pitchFamily="34" charset="0"/>
                <a:cs typeface="Calibri" pitchFamily="34" charset="0"/>
              </a:rPr>
              <a:t>sguardi…</a:t>
            </a:r>
            <a:endParaRPr lang="it-IT" sz="1400" dirty="0" smtClean="0">
              <a:latin typeface="Calibri" pitchFamily="34" charset="0"/>
              <a:cs typeface="Calibri" pitchFamily="34" charset="0"/>
            </a:endParaRPr>
          </a:p>
          <a:p>
            <a:pPr algn="just"/>
            <a:endParaRPr lang="it-IT" sz="1400" b="1" dirty="0" smtClean="0">
              <a:latin typeface="Papyrus" pitchFamily="66" charset="0"/>
            </a:endParaRPr>
          </a:p>
          <a:p>
            <a:pPr algn="ctr"/>
            <a:endParaRPr lang="it-IT" sz="1400" dirty="0" smtClean="0">
              <a:latin typeface="Papyrus" pitchFamily="66" charset="0"/>
            </a:endParaRPr>
          </a:p>
          <a:p>
            <a:endParaRPr lang="it-IT" sz="1600" b="1" dirty="0" smtClean="0">
              <a:latin typeface="Tempus Sans ITC" pitchFamily="82" charset="0"/>
            </a:endParaRPr>
          </a:p>
        </p:txBody>
      </p:sp>
      <p:pic>
        <p:nvPicPr>
          <p:cNvPr id="2" name="Picture 2" descr="Potrebbe essere un'immagine raffigurante 9 persone e bambino"/>
          <p:cNvPicPr>
            <a:picLocks noChangeAspect="1" noChangeArrowheads="1"/>
          </p:cNvPicPr>
          <p:nvPr/>
        </p:nvPicPr>
        <p:blipFill>
          <a:blip r:embed="rId2" cstate="print"/>
          <a:srcRect/>
          <a:stretch>
            <a:fillRect/>
          </a:stretch>
        </p:blipFill>
        <p:spPr bwMode="auto">
          <a:xfrm>
            <a:off x="1124744" y="4860032"/>
            <a:ext cx="4824536" cy="3618402"/>
          </a:xfrm>
          <a:prstGeom prst="rect">
            <a:avLst/>
          </a:prstGeom>
          <a:ln w="190500" cap="sq">
            <a:solidFill>
              <a:srgbClr val="CC339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92696" y="179512"/>
            <a:ext cx="5643602" cy="1220088"/>
          </a:xfrm>
          <a:prstGeom prst="rect">
            <a:avLst/>
          </a:prstGeom>
          <a:noFill/>
          <a:ln w="9525">
            <a:noFill/>
            <a:miter lim="800000"/>
            <a:headEnd/>
            <a:tailEnd/>
          </a:ln>
          <a:effectLst/>
        </p:spPr>
        <p:txBody>
          <a:bodyPr vert="horz" wrap="square" lIns="95770" tIns="47884" rIns="95770" bIns="47884" numCol="1" anchor="ctr" anchorCtr="0" compatLnSpc="1">
            <a:prstTxWarp prst="textNoShape">
              <a:avLst/>
            </a:prstTxWarp>
            <a:spAutoFit/>
          </a:bodyPr>
          <a:lstStyle/>
          <a:p>
            <a:pPr algn="ctr" fontAlgn="base">
              <a:spcBef>
                <a:spcPct val="0"/>
              </a:spcBef>
              <a:spcAft>
                <a:spcPct val="0"/>
              </a:spcAft>
            </a:pPr>
            <a:r>
              <a:rPr lang="it-IT" sz="2400" b="1" dirty="0" smtClean="0">
                <a:ln>
                  <a:solidFill>
                    <a:srgbClr val="008000"/>
                  </a:solidFill>
                </a:ln>
                <a:solidFill>
                  <a:srgbClr val="C0BB00"/>
                </a:solidFill>
                <a:latin typeface="Calibri" pitchFamily="34" charset="0"/>
                <a:ea typeface="Times New Roman" pitchFamily="18" charset="0"/>
                <a:cs typeface="Calibri" pitchFamily="34" charset="0"/>
              </a:rPr>
              <a:t> </a:t>
            </a:r>
            <a:r>
              <a:rPr lang="it-IT" sz="2400" b="1" dirty="0" smtClean="0">
                <a:ln>
                  <a:solidFill>
                    <a:srgbClr val="FF6600"/>
                  </a:solidFill>
                </a:ln>
                <a:solidFill>
                  <a:srgbClr val="FFC000"/>
                </a:solidFill>
                <a:latin typeface="Calibri" pitchFamily="34" charset="0"/>
                <a:ea typeface="Times New Roman" pitchFamily="18" charset="0"/>
                <a:cs typeface="Calibri" pitchFamily="34" charset="0"/>
              </a:rPr>
              <a:t>FINALITA’ </a:t>
            </a:r>
          </a:p>
          <a:p>
            <a:pPr algn="ctr" fontAlgn="base">
              <a:spcBef>
                <a:spcPct val="0"/>
              </a:spcBef>
              <a:spcAft>
                <a:spcPct val="0"/>
              </a:spcAft>
            </a:pPr>
            <a:endParaRPr lang="it-IT" sz="2800" b="1" dirty="0" smtClean="0">
              <a:latin typeface="Calibri" pitchFamily="34" charset="0"/>
              <a:ea typeface="Times New Roman" pitchFamily="18" charset="0"/>
              <a:cs typeface="Calibri" pitchFamily="34" charset="0"/>
            </a:endParaRPr>
          </a:p>
          <a:p>
            <a:pPr fontAlgn="base">
              <a:spcBef>
                <a:spcPct val="0"/>
              </a:spcBef>
              <a:spcAft>
                <a:spcPct val="0"/>
              </a:spcAft>
            </a:pPr>
            <a:endParaRPr lang="it-IT" sz="2100" i="1" dirty="0" smtClean="0">
              <a:latin typeface="Calibri" pitchFamily="34" charset="0"/>
              <a:cs typeface="Calibri" pitchFamily="34" charset="0"/>
            </a:endParaRPr>
          </a:p>
        </p:txBody>
      </p:sp>
      <p:sp>
        <p:nvSpPr>
          <p:cNvPr id="8" name="Rettangolo 7"/>
          <p:cNvSpPr/>
          <p:nvPr/>
        </p:nvSpPr>
        <p:spPr>
          <a:xfrm>
            <a:off x="4869160" y="7164288"/>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numero diapositiva 4"/>
          <p:cNvSpPr txBox="1">
            <a:spLocks/>
          </p:cNvSpPr>
          <p:nvPr/>
        </p:nvSpPr>
        <p:spPr>
          <a:xfrm>
            <a:off x="5157192" y="8657167"/>
            <a:ext cx="1600200" cy="486833"/>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491546B-5BC9-43BF-8D73-9C8B6C667448}" type="slidenum">
              <a:rPr kumimoji="0" lang="it-IT" sz="1800" b="1" i="0" u="none" strike="noStrike" kern="1200" cap="none" spc="0" normalizeH="0" baseline="0" noProof="0" smtClean="0">
                <a:ln>
                  <a:noFill/>
                </a:ln>
                <a:solidFill>
                  <a:srgbClr val="0070C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800" b="1" i="0" u="none" strike="noStrike" kern="1200" cap="none" spc="0" normalizeH="0" baseline="0" noProof="0" dirty="0">
              <a:ln>
                <a:noFill/>
              </a:ln>
              <a:solidFill>
                <a:srgbClr val="0070C0"/>
              </a:solidFill>
              <a:effectLst/>
              <a:uLnTx/>
              <a:uFillTx/>
              <a:latin typeface="+mn-lt"/>
              <a:ea typeface="+mn-ea"/>
              <a:cs typeface="+mn-cs"/>
            </a:endParaRPr>
          </a:p>
        </p:txBody>
      </p:sp>
      <p:sp>
        <p:nvSpPr>
          <p:cNvPr id="6" name="Rettangolo 5"/>
          <p:cNvSpPr/>
          <p:nvPr/>
        </p:nvSpPr>
        <p:spPr>
          <a:xfrm>
            <a:off x="476672" y="755576"/>
            <a:ext cx="6147088" cy="2677656"/>
          </a:xfrm>
          <a:prstGeom prst="rect">
            <a:avLst/>
          </a:prstGeom>
        </p:spPr>
        <p:txBody>
          <a:bodyPr wrap="square">
            <a:spAutoFit/>
          </a:bodyPr>
          <a:lstStyle/>
          <a:p>
            <a:pPr algn="just">
              <a:buFont typeface="Wingdings" pitchFamily="2" charset="2"/>
              <a:buChar char="ü"/>
            </a:pPr>
            <a:endParaRPr lang="it-IT" sz="1400" dirty="0" smtClean="0">
              <a:latin typeface="Calibri" pitchFamily="34" charset="0"/>
              <a:cs typeface="Calibri" pitchFamily="34" charset="0"/>
            </a:endParaRPr>
          </a:p>
          <a:p>
            <a:pPr algn="just">
              <a:buFont typeface="Wingdings" pitchFamily="2" charset="2"/>
              <a:buChar char="ü"/>
            </a:pPr>
            <a:r>
              <a:rPr lang="it-IT" sz="1400" dirty="0" smtClean="0">
                <a:latin typeface="Calibri" pitchFamily="34" charset="0"/>
                <a:cs typeface="Calibri" pitchFamily="34" charset="0"/>
              </a:rPr>
              <a:t>Offrire ai bambini dei criteri per ragionare e valutare le esperienze che fanno  , avendo cura degli altri e infondendo in loro  i valori  cristiani di rispetto  e amore</a:t>
            </a:r>
          </a:p>
          <a:p>
            <a:pPr algn="just">
              <a:buFont typeface="Wingdings" pitchFamily="2" charset="2"/>
              <a:buChar char="ü"/>
            </a:pPr>
            <a:endParaRPr lang="it-IT" sz="1400" dirty="0" smtClean="0">
              <a:latin typeface="Calibri" pitchFamily="34" charset="0"/>
              <a:cs typeface="Calibri" pitchFamily="34" charset="0"/>
            </a:endParaRPr>
          </a:p>
          <a:p>
            <a:pPr algn="just">
              <a:buFont typeface="Wingdings" pitchFamily="2" charset="2"/>
              <a:buChar char="ü"/>
            </a:pPr>
            <a:r>
              <a:rPr lang="it-IT" sz="1400" dirty="0" smtClean="0">
                <a:latin typeface="Calibri" pitchFamily="34" charset="0"/>
                <a:cs typeface="Calibri" pitchFamily="34" charset="0"/>
              </a:rPr>
              <a:t>Imparare a riconoscere e gestire le proprie emozioni per crescere bene con sé stessi e con gli altri , per sentirsi parte attiva di un gruppo</a:t>
            </a:r>
          </a:p>
          <a:p>
            <a:pPr algn="just">
              <a:buFont typeface="Wingdings" pitchFamily="2" charset="2"/>
              <a:buChar char="ü"/>
            </a:pPr>
            <a:endParaRPr lang="it-IT" sz="1400" dirty="0" smtClean="0">
              <a:latin typeface="Calibri" pitchFamily="34" charset="0"/>
              <a:cs typeface="Calibri" pitchFamily="34" charset="0"/>
            </a:endParaRPr>
          </a:p>
          <a:p>
            <a:pPr algn="just">
              <a:buFont typeface="Wingdings" pitchFamily="2" charset="2"/>
              <a:buChar char="ü"/>
            </a:pPr>
            <a:r>
              <a:rPr lang="it-IT" sz="1400" dirty="0" smtClean="0">
                <a:latin typeface="Calibri" pitchFamily="34" charset="0"/>
                <a:cs typeface="Calibri" pitchFamily="34" charset="0"/>
              </a:rPr>
              <a:t>Infondere nei bambini un clima di rispetto e di amore per scoprire il significato della propria vita e crescere nella cultura del cuore, nella speranza del domani e nella fiducia verso gli altri.</a:t>
            </a:r>
          </a:p>
          <a:p>
            <a:pPr algn="just">
              <a:buFont typeface="Wingdings" pitchFamily="2" charset="2"/>
              <a:buChar char="ü"/>
            </a:pPr>
            <a:endParaRPr lang="it-IT" sz="1400" dirty="0" smtClean="0">
              <a:latin typeface="Tempus Sans ITC" pitchFamily="82" charset="0"/>
            </a:endParaRPr>
          </a:p>
          <a:p>
            <a:pPr algn="just">
              <a:buFont typeface="Wingdings" pitchFamily="2" charset="2"/>
              <a:buChar char="ü"/>
            </a:pPr>
            <a:endParaRPr lang="it-IT" sz="1400" dirty="0" smtClean="0">
              <a:latin typeface="Tempus Sans ITC" pitchFamily="82" charset="0"/>
            </a:endParaRPr>
          </a:p>
        </p:txBody>
      </p:sp>
      <p:sp>
        <p:nvSpPr>
          <p:cNvPr id="20482" name="AutoShape 2" descr="Bambini in natura: il diritto di stare all'aria aperta - Zeroseiu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 name="Picture 2" descr="Potrebbe essere un'immagine raffigurante 4 persone"/>
          <p:cNvPicPr>
            <a:picLocks noChangeAspect="1" noChangeArrowheads="1"/>
          </p:cNvPicPr>
          <p:nvPr/>
        </p:nvPicPr>
        <p:blipFill>
          <a:blip r:embed="rId2" cstate="print"/>
          <a:srcRect/>
          <a:stretch>
            <a:fillRect/>
          </a:stretch>
        </p:blipFill>
        <p:spPr bwMode="auto">
          <a:xfrm>
            <a:off x="908720" y="3275856"/>
            <a:ext cx="5280585" cy="3960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491546B-5BC9-43BF-8D73-9C8B6C667448}" type="slidenum">
              <a:rPr lang="it-IT" sz="1800" b="1" smtClean="0">
                <a:solidFill>
                  <a:srgbClr val="0070C0"/>
                </a:solidFill>
              </a:rPr>
              <a:pPr/>
              <a:t>8</a:t>
            </a:fld>
            <a:endParaRPr lang="it-IT" sz="1800" b="1" dirty="0">
              <a:solidFill>
                <a:srgbClr val="0070C0"/>
              </a:solidFill>
            </a:endParaRPr>
          </a:p>
        </p:txBody>
      </p:sp>
      <p:sp>
        <p:nvSpPr>
          <p:cNvPr id="9" name="CasellaDiTesto 8"/>
          <p:cNvSpPr txBox="1"/>
          <p:nvPr/>
        </p:nvSpPr>
        <p:spPr>
          <a:xfrm>
            <a:off x="404664" y="179512"/>
            <a:ext cx="6453336" cy="10741402"/>
          </a:xfrm>
          <a:prstGeom prst="rect">
            <a:avLst/>
          </a:prstGeom>
          <a:noFill/>
          <a:ln>
            <a:solidFill>
              <a:srgbClr val="FF9933"/>
            </a:solidFill>
          </a:ln>
        </p:spPr>
        <p:txBody>
          <a:bodyPr wrap="square" rtlCol="0">
            <a:spAutoFit/>
          </a:bodyPr>
          <a:lstStyle/>
          <a:p>
            <a:endParaRPr lang="it-IT" b="1" dirty="0" smtClean="0">
              <a:latin typeface="Tempus Sans ITC" pitchFamily="82" charset="0"/>
            </a:endParaRPr>
          </a:p>
          <a:p>
            <a:pPr algn="ctr"/>
            <a:r>
              <a:rPr lang="it-IT" sz="2400" b="1" dirty="0" smtClean="0">
                <a:ln>
                  <a:solidFill>
                    <a:srgbClr val="FF6600"/>
                  </a:solidFill>
                </a:ln>
                <a:solidFill>
                  <a:srgbClr val="FFC000"/>
                </a:solidFill>
              </a:rPr>
              <a:t>Obiettivi</a:t>
            </a:r>
          </a:p>
          <a:p>
            <a:pPr algn="ctr"/>
            <a:endParaRPr lang="it-IT" sz="2400" b="1" dirty="0" smtClean="0">
              <a:ln>
                <a:solidFill>
                  <a:srgbClr val="008000"/>
                </a:solidFill>
              </a:ln>
              <a:solidFill>
                <a:srgbClr val="C0BB00"/>
              </a:solidFill>
            </a:endParaRPr>
          </a:p>
          <a:p>
            <a:r>
              <a:rPr lang="it-IT" b="1" dirty="0" smtClean="0">
                <a:ln>
                  <a:solidFill>
                    <a:srgbClr val="FF6600"/>
                  </a:solidFill>
                </a:ln>
                <a:solidFill>
                  <a:srgbClr val="FFC000"/>
                </a:solidFill>
              </a:rPr>
              <a:t>IL SÉ E L’ALTRO</a:t>
            </a:r>
          </a:p>
          <a:p>
            <a:pPr>
              <a:buFontTx/>
              <a:buChar char="-"/>
            </a:pPr>
            <a:r>
              <a:rPr lang="it-IT" sz="1400" dirty="0" smtClean="0"/>
              <a:t>Esprimere i propri bisogni e il proprio vissuto</a:t>
            </a:r>
          </a:p>
          <a:p>
            <a:pPr>
              <a:buFontTx/>
              <a:buChar char="-"/>
            </a:pPr>
            <a:r>
              <a:rPr lang="it-IT" sz="1400" dirty="0" smtClean="0"/>
              <a:t>Saper prendersi cura di un animale domestico</a:t>
            </a:r>
          </a:p>
          <a:p>
            <a:pPr>
              <a:buFontTx/>
              <a:buChar char="-"/>
            </a:pPr>
            <a:r>
              <a:rPr lang="it-IT" sz="1400" dirty="0" smtClean="0"/>
              <a:t>Avere rispetto per gli animali, i fiori, le piante</a:t>
            </a:r>
          </a:p>
          <a:p>
            <a:pPr>
              <a:buFontTx/>
              <a:buChar char="-"/>
            </a:pPr>
            <a:r>
              <a:rPr lang="it-IT" sz="1400" dirty="0" smtClean="0"/>
              <a:t>Instaurare una buona relazione con la tartaruga Lia soddisfacendo anche i suoi bisogni alimentari </a:t>
            </a:r>
          </a:p>
          <a:p>
            <a:pPr>
              <a:buFontTx/>
              <a:buChar char="-"/>
            </a:pPr>
            <a:r>
              <a:rPr lang="it-IT" sz="1400" dirty="0" smtClean="0"/>
              <a:t>Conoscere le regole per stare bene insieme</a:t>
            </a:r>
          </a:p>
          <a:p>
            <a:pPr>
              <a:buFontTx/>
              <a:buChar char="-"/>
            </a:pPr>
            <a:r>
              <a:rPr lang="it-IT" sz="1400" dirty="0" smtClean="0"/>
              <a:t>Conoscere la festa dei nonni</a:t>
            </a:r>
          </a:p>
          <a:p>
            <a:pPr>
              <a:buFontTx/>
              <a:buChar char="-"/>
            </a:pPr>
            <a:r>
              <a:rPr lang="it-IT" sz="1400" dirty="0" smtClean="0"/>
              <a:t>Conoscere l’importanza degli alberi per la vita</a:t>
            </a:r>
          </a:p>
          <a:p>
            <a:pPr>
              <a:buFontTx/>
              <a:buChar char="-"/>
            </a:pPr>
            <a:r>
              <a:rPr lang="it-IT" sz="1400" dirty="0" smtClean="0"/>
              <a:t>Conoscere tradizioni relative alle stagioni</a:t>
            </a:r>
          </a:p>
          <a:p>
            <a:pPr>
              <a:buFontTx/>
              <a:buChar char="-"/>
            </a:pPr>
            <a:r>
              <a:rPr lang="it-IT" sz="1400" dirty="0" smtClean="0"/>
              <a:t>Conoscere la tradizioni natalizie</a:t>
            </a:r>
          </a:p>
          <a:p>
            <a:pPr>
              <a:buFontTx/>
              <a:buChar char="-"/>
            </a:pPr>
            <a:r>
              <a:rPr lang="it-IT" sz="1400" dirty="0" smtClean="0"/>
              <a:t>Conoscere le festività: Carnevale, festa del papà, della mamma</a:t>
            </a:r>
          </a:p>
          <a:p>
            <a:pPr>
              <a:buFontTx/>
              <a:buChar char="-"/>
            </a:pPr>
            <a:r>
              <a:rPr lang="it-IT" sz="1400" dirty="0" smtClean="0"/>
              <a:t>Relazionarsi con i coetanei e gli insegnanti in modo adeguato</a:t>
            </a:r>
          </a:p>
          <a:p>
            <a:pPr>
              <a:buFontTx/>
              <a:buChar char="-"/>
            </a:pPr>
            <a:r>
              <a:rPr lang="it-IT" sz="1400" dirty="0" smtClean="0"/>
              <a:t>Esprimere le emozioni principali </a:t>
            </a:r>
          </a:p>
          <a:p>
            <a:pPr>
              <a:buFontTx/>
              <a:buChar char="-"/>
            </a:pPr>
            <a:r>
              <a:rPr lang="it-IT" sz="1400" dirty="0" smtClean="0"/>
              <a:t>Saper rispondere alle domande in modo adeguato</a:t>
            </a:r>
          </a:p>
          <a:p>
            <a:pPr>
              <a:buFontTx/>
              <a:buChar char="-"/>
            </a:pPr>
            <a:r>
              <a:rPr lang="it-IT" sz="1400" dirty="0" smtClean="0"/>
              <a:t>Intervenire in una conversazione in modo pertinente</a:t>
            </a:r>
          </a:p>
          <a:p>
            <a:pPr>
              <a:buFontTx/>
              <a:buChar char="-"/>
            </a:pPr>
            <a:endParaRPr lang="it-IT" sz="1400" dirty="0" smtClean="0"/>
          </a:p>
          <a:p>
            <a:r>
              <a:rPr lang="it-IT" b="1" dirty="0" smtClean="0">
                <a:ln>
                  <a:solidFill>
                    <a:srgbClr val="FF6600"/>
                  </a:solidFill>
                </a:ln>
                <a:solidFill>
                  <a:srgbClr val="FFC000"/>
                </a:solidFill>
              </a:rPr>
              <a:t>IL CORPO E IL MOVIMENTO</a:t>
            </a:r>
          </a:p>
          <a:p>
            <a:endParaRPr lang="it-IT" b="1" dirty="0" smtClean="0">
              <a:ln>
                <a:solidFill>
                  <a:schemeClr val="tx2"/>
                </a:solidFill>
              </a:ln>
              <a:solidFill>
                <a:srgbClr val="6DD9FF"/>
              </a:solidFill>
            </a:endParaRPr>
          </a:p>
          <a:p>
            <a:r>
              <a:rPr lang="it-IT" sz="1400" b="1" dirty="0" smtClean="0"/>
              <a:t>-</a:t>
            </a:r>
            <a:r>
              <a:rPr lang="it-IT" sz="1400" dirty="0" smtClean="0"/>
              <a:t>Sviluppare il coordinamento motorio</a:t>
            </a:r>
          </a:p>
          <a:p>
            <a:r>
              <a:rPr lang="it-IT" sz="1400" dirty="0" smtClean="0"/>
              <a:t>-Cogliere le differenze e le similitudini tra il nostro corpo e quello di Lia e dei suoi amici</a:t>
            </a:r>
          </a:p>
          <a:p>
            <a:r>
              <a:rPr lang="it-IT" sz="1400" dirty="0" smtClean="0"/>
              <a:t>-Scoprire le andature degli animali rispetto alla nostra</a:t>
            </a:r>
          </a:p>
          <a:p>
            <a:r>
              <a:rPr lang="it-IT" sz="1400" dirty="0" smtClean="0"/>
              <a:t>-Muoversi seguendo la musica</a:t>
            </a:r>
          </a:p>
          <a:p>
            <a:pPr>
              <a:buFontTx/>
              <a:buChar char="-"/>
            </a:pPr>
            <a:r>
              <a:rPr lang="it-IT" sz="1400" dirty="0" smtClean="0"/>
              <a:t>Conoscere l’importanza dell’igiene</a:t>
            </a:r>
          </a:p>
          <a:p>
            <a:pPr>
              <a:buFontTx/>
              <a:buChar char="-"/>
            </a:pPr>
            <a:r>
              <a:rPr lang="it-IT" sz="1400" dirty="0" smtClean="0"/>
              <a:t>Conoscere l’importanza della frutta per la salute</a:t>
            </a:r>
          </a:p>
          <a:p>
            <a:pPr>
              <a:buFontTx/>
              <a:buChar char="-"/>
            </a:pPr>
            <a:r>
              <a:rPr lang="it-IT" sz="1400" dirty="0" smtClean="0"/>
              <a:t>Conoscere comportamenti corretti</a:t>
            </a:r>
          </a:p>
          <a:p>
            <a:pPr>
              <a:buFontTx/>
              <a:buChar char="-"/>
            </a:pPr>
            <a:r>
              <a:rPr lang="it-IT" sz="1400" dirty="0" smtClean="0"/>
              <a:t>Eseguire semplici movimenti su indicazione dell’insegnate</a:t>
            </a:r>
          </a:p>
          <a:p>
            <a:pPr>
              <a:buFontTx/>
              <a:buChar char="-"/>
            </a:pPr>
            <a:r>
              <a:rPr lang="it-IT" sz="1400" dirty="0" smtClean="0"/>
              <a:t>Eseguire movimenti in sequenza seguendo le indicazioni</a:t>
            </a:r>
          </a:p>
          <a:p>
            <a:pPr>
              <a:buFontTx/>
              <a:buChar char="-"/>
            </a:pPr>
            <a:r>
              <a:rPr lang="it-IT" sz="1400" dirty="0" smtClean="0"/>
              <a:t>Sviluppare una crescente autonomia</a:t>
            </a:r>
          </a:p>
          <a:p>
            <a:r>
              <a:rPr lang="it-IT" sz="1400" dirty="0" smtClean="0"/>
              <a:t>-Sviluppare e consolidare la motricità fine</a:t>
            </a:r>
          </a:p>
          <a:p>
            <a:r>
              <a:rPr lang="it-IT" sz="1400" dirty="0" smtClean="0"/>
              <a:t>-Rafforzare il coordinamento oculo-motorio</a:t>
            </a:r>
          </a:p>
          <a:p>
            <a:r>
              <a:rPr lang="it-IT" sz="1400" dirty="0" smtClean="0"/>
              <a:t>-Rappresentare lo schema corporeo</a:t>
            </a:r>
          </a:p>
          <a:p>
            <a:endParaRPr lang="it-IT" sz="1400" dirty="0" smtClean="0">
              <a:latin typeface="Comic Sans MS" pitchFamily="66" charset="0"/>
            </a:endParaRPr>
          </a:p>
          <a:p>
            <a:pPr>
              <a:buFontTx/>
              <a:buChar char="-"/>
            </a:pPr>
            <a:endParaRPr lang="it-IT" sz="1400" dirty="0" smtClean="0">
              <a:latin typeface="Comic Sans MS" pitchFamily="66" charset="0"/>
            </a:endParaRPr>
          </a:p>
          <a:p>
            <a:endParaRPr lang="it-IT" sz="1400" dirty="0" smtClean="0">
              <a:latin typeface="Tempus Sans ITC" pitchFamily="82" charset="0"/>
            </a:endParaRPr>
          </a:p>
          <a:p>
            <a:endParaRPr lang="it-IT" sz="1400"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dirty="0" smtClean="0"/>
          </a:p>
          <a:p>
            <a:r>
              <a:rPr lang="it-IT" dirty="0" smtClean="0"/>
              <a:t>  </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egnaposto numero diapositiva 4"/>
          <p:cNvSpPr>
            <a:spLocks noGrp="1"/>
          </p:cNvSpPr>
          <p:nvPr>
            <p:ph type="sldNum" sz="quarter" idx="12"/>
          </p:nvPr>
        </p:nvSpPr>
        <p:spPr>
          <a:xfrm>
            <a:off x="4914900" y="8475136"/>
            <a:ext cx="1600200" cy="486833"/>
          </a:xfrm>
        </p:spPr>
        <p:txBody>
          <a:bodyPr/>
          <a:lstStyle/>
          <a:p>
            <a:fld id="{D491546B-5BC9-43BF-8D73-9C8B6C667448}" type="slidenum">
              <a:rPr lang="it-IT" sz="1800" b="1" smtClean="0">
                <a:solidFill>
                  <a:srgbClr val="0070C0"/>
                </a:solidFill>
              </a:rPr>
              <a:pPr/>
              <a:t>9</a:t>
            </a:fld>
            <a:endParaRPr lang="it-IT" sz="1800" b="1" dirty="0">
              <a:solidFill>
                <a:srgbClr val="0070C0"/>
              </a:solidFill>
            </a:endParaRPr>
          </a:p>
        </p:txBody>
      </p:sp>
      <p:sp>
        <p:nvSpPr>
          <p:cNvPr id="45" name="Rettangolo 44"/>
          <p:cNvSpPr/>
          <p:nvPr/>
        </p:nvSpPr>
        <p:spPr>
          <a:xfrm>
            <a:off x="404664" y="-108520"/>
            <a:ext cx="6453336" cy="7725192"/>
          </a:xfrm>
          <a:prstGeom prst="rect">
            <a:avLst/>
          </a:prstGeom>
        </p:spPr>
        <p:txBody>
          <a:bodyPr wrap="square">
            <a:spAutoFit/>
          </a:bodyPr>
          <a:lstStyle/>
          <a:p>
            <a:r>
              <a:rPr lang="it-IT" dirty="0" smtClean="0">
                <a:latin typeface="Calibri" pitchFamily="34" charset="0"/>
                <a:cs typeface="Calibri" pitchFamily="34" charset="0"/>
              </a:rPr>
              <a:t>I</a:t>
            </a:r>
          </a:p>
          <a:p>
            <a:r>
              <a:rPr lang="it-IT" dirty="0" smtClean="0">
                <a:ln>
                  <a:solidFill>
                    <a:srgbClr val="FF6600"/>
                  </a:solidFill>
                </a:ln>
                <a:solidFill>
                  <a:srgbClr val="FFC000"/>
                </a:solidFill>
                <a:latin typeface="Calibri" pitchFamily="34" charset="0"/>
                <a:cs typeface="Calibri" pitchFamily="34" charset="0"/>
              </a:rPr>
              <a:t>IMMAGINI,SUONI,COLORI</a:t>
            </a:r>
          </a:p>
          <a:p>
            <a:endParaRPr lang="it-IT" dirty="0" smtClean="0">
              <a:ln>
                <a:solidFill>
                  <a:schemeClr val="tx2"/>
                </a:solidFill>
              </a:ln>
              <a:solidFill>
                <a:srgbClr val="6DD9FF"/>
              </a:solidFill>
              <a:latin typeface="Calibri" pitchFamily="34" charset="0"/>
              <a:cs typeface="Calibri" pitchFamily="34" charset="0"/>
            </a:endParaRPr>
          </a:p>
          <a:p>
            <a:r>
              <a:rPr lang="it-IT" sz="1400" dirty="0" smtClean="0">
                <a:latin typeface="Calibri" pitchFamily="34" charset="0"/>
                <a:cs typeface="Calibri" pitchFamily="34" charset="0"/>
              </a:rPr>
              <a:t>-Conoscere e utilizzare alcuni materiali e strumenti per rappresentare Lia e i suoi amici </a:t>
            </a:r>
          </a:p>
          <a:p>
            <a:r>
              <a:rPr lang="it-IT" sz="1400" dirty="0" smtClean="0">
                <a:latin typeface="Calibri" pitchFamily="34" charset="0"/>
                <a:cs typeface="Calibri" pitchFamily="34" charset="0"/>
              </a:rPr>
              <a:t>-Saper rappresentare le stagioni con materiali diversi</a:t>
            </a:r>
          </a:p>
          <a:p>
            <a:r>
              <a:rPr lang="it-IT" sz="1400" dirty="0" smtClean="0">
                <a:latin typeface="Calibri" pitchFamily="34" charset="0"/>
                <a:cs typeface="Calibri" pitchFamily="34" charset="0"/>
              </a:rPr>
              <a:t>-Comprendere fenomeni naturali attraverso giochi musiche e racconti</a:t>
            </a:r>
          </a:p>
          <a:p>
            <a:r>
              <a:rPr lang="it-IT" sz="1400" dirty="0" smtClean="0">
                <a:latin typeface="Calibri" pitchFamily="34" charset="0"/>
                <a:cs typeface="Calibri" pitchFamily="34" charset="0"/>
              </a:rPr>
              <a:t>-Conoscere e denominare i colori anche in vari elementi della realtà</a:t>
            </a:r>
          </a:p>
          <a:p>
            <a:r>
              <a:rPr lang="it-IT" sz="1400" dirty="0" smtClean="0">
                <a:latin typeface="Calibri" pitchFamily="34" charset="0"/>
                <a:cs typeface="Calibri" pitchFamily="34" charset="0"/>
              </a:rPr>
              <a:t>-Sperimentare le mescolanze di colore nelle varie stagioni</a:t>
            </a:r>
          </a:p>
          <a:p>
            <a:r>
              <a:rPr lang="it-IT" sz="1400" dirty="0" smtClean="0">
                <a:latin typeface="Calibri" pitchFamily="34" charset="0"/>
                <a:cs typeface="Calibri" pitchFamily="34" charset="0"/>
              </a:rPr>
              <a:t>-Creare manufatti che rappresentano Lia e il suo ambiente</a:t>
            </a:r>
          </a:p>
          <a:p>
            <a:r>
              <a:rPr lang="it-IT" sz="1400" dirty="0" smtClean="0">
                <a:latin typeface="Calibri" pitchFamily="34" charset="0"/>
                <a:cs typeface="Calibri" pitchFamily="34" charset="0"/>
              </a:rPr>
              <a:t>-Realizzare scenografie per le recite</a:t>
            </a:r>
          </a:p>
          <a:p>
            <a:r>
              <a:rPr lang="it-IT" sz="1400" dirty="0" smtClean="0">
                <a:latin typeface="Calibri" pitchFamily="34" charset="0"/>
                <a:cs typeface="Calibri" pitchFamily="34" charset="0"/>
              </a:rPr>
              <a:t>-Memorizzare una canzone e muoversi a tempo di musica</a:t>
            </a:r>
          </a:p>
          <a:p>
            <a:pPr>
              <a:buFontTx/>
              <a:buChar char="-"/>
            </a:pPr>
            <a:r>
              <a:rPr lang="it-IT" sz="1400" dirty="0" smtClean="0">
                <a:latin typeface="Calibri" pitchFamily="34" charset="0"/>
                <a:cs typeface="Calibri" pitchFamily="34" charset="0"/>
              </a:rPr>
              <a:t>Completare attività in modo autonomo</a:t>
            </a:r>
          </a:p>
          <a:p>
            <a:pPr>
              <a:buFontTx/>
              <a:buChar char="-"/>
            </a:pPr>
            <a:r>
              <a:rPr lang="it-IT" sz="1400" dirty="0" smtClean="0">
                <a:latin typeface="Calibri" pitchFamily="34" charset="0"/>
                <a:cs typeface="Calibri" pitchFamily="34" charset="0"/>
              </a:rPr>
              <a:t>Rappresentare un’esperienza</a:t>
            </a:r>
          </a:p>
          <a:p>
            <a:pPr>
              <a:buFontTx/>
              <a:buChar char="-"/>
            </a:pPr>
            <a:r>
              <a:rPr lang="it-IT" sz="1400" dirty="0" smtClean="0">
                <a:latin typeface="Calibri" pitchFamily="34" charset="0"/>
                <a:cs typeface="Calibri" pitchFamily="34" charset="0"/>
              </a:rPr>
              <a:t>Sperimentare nuove tecniche espressive</a:t>
            </a:r>
          </a:p>
          <a:p>
            <a:pPr>
              <a:buFontTx/>
              <a:buChar char="-"/>
            </a:pPr>
            <a:r>
              <a:rPr lang="it-IT" sz="1400" dirty="0" smtClean="0">
                <a:latin typeface="Calibri" pitchFamily="34" charset="0"/>
                <a:cs typeface="Calibri" pitchFamily="34" charset="0"/>
              </a:rPr>
              <a:t>Conoscere alcune opere d’arte</a:t>
            </a:r>
          </a:p>
          <a:p>
            <a:endParaRPr lang="it-IT" sz="1400" dirty="0" smtClean="0">
              <a:latin typeface="Calibri" pitchFamily="34" charset="0"/>
              <a:cs typeface="Calibri" pitchFamily="34" charset="0"/>
            </a:endParaRPr>
          </a:p>
          <a:p>
            <a:endParaRPr lang="it-IT" sz="1400" b="1" dirty="0" smtClean="0">
              <a:latin typeface="Calibri" pitchFamily="34" charset="0"/>
              <a:cs typeface="Calibri" pitchFamily="34" charset="0"/>
            </a:endParaRPr>
          </a:p>
          <a:p>
            <a:endParaRPr lang="it-IT" sz="1400" dirty="0" smtClean="0">
              <a:latin typeface="Calibri" pitchFamily="34" charset="0"/>
              <a:cs typeface="Calibri" pitchFamily="34" charset="0"/>
            </a:endParaRPr>
          </a:p>
          <a:p>
            <a:r>
              <a:rPr lang="it-IT" dirty="0" smtClean="0">
                <a:ln>
                  <a:solidFill>
                    <a:srgbClr val="FF6600"/>
                  </a:solidFill>
                </a:ln>
                <a:solidFill>
                  <a:srgbClr val="FFC000"/>
                </a:solidFill>
                <a:latin typeface="Calibri" pitchFamily="34" charset="0"/>
                <a:cs typeface="Calibri" pitchFamily="34" charset="0"/>
              </a:rPr>
              <a:t>DISCORSI E LE PAROLE</a:t>
            </a:r>
          </a:p>
          <a:p>
            <a:endParaRPr lang="it-IT" dirty="0" smtClean="0">
              <a:ln>
                <a:solidFill>
                  <a:schemeClr val="tx2"/>
                </a:solidFill>
              </a:ln>
              <a:solidFill>
                <a:srgbClr val="6DD9FF"/>
              </a:solidFill>
              <a:latin typeface="Calibri" pitchFamily="34" charset="0"/>
              <a:cs typeface="Calibri" pitchFamily="34" charset="0"/>
            </a:endParaRPr>
          </a:p>
          <a:p>
            <a:r>
              <a:rPr lang="it-IT" sz="1400" dirty="0" smtClean="0">
                <a:latin typeface="Calibri" pitchFamily="34" charset="0"/>
                <a:cs typeface="Calibri" pitchFamily="34" charset="0"/>
              </a:rPr>
              <a:t>-Ascoltare e comprendere narrazioni e poesie su Lia nelle varie stagioni</a:t>
            </a:r>
          </a:p>
          <a:p>
            <a:r>
              <a:rPr lang="it-IT" sz="1400" dirty="0" smtClean="0">
                <a:latin typeface="Calibri" pitchFamily="34" charset="0"/>
                <a:cs typeface="Calibri" pitchFamily="34" charset="0"/>
              </a:rPr>
              <a:t>-Memorizzare e interpretare semplici filastrocche</a:t>
            </a:r>
          </a:p>
          <a:p>
            <a:pPr>
              <a:buFontTx/>
              <a:buChar char="-"/>
            </a:pPr>
            <a:r>
              <a:rPr lang="it-IT" sz="1400" dirty="0" smtClean="0">
                <a:latin typeface="Calibri" pitchFamily="34" charset="0"/>
                <a:cs typeface="Calibri" pitchFamily="34" charset="0"/>
              </a:rPr>
              <a:t>Leggere semplici opere d’arte</a:t>
            </a:r>
          </a:p>
          <a:p>
            <a:pPr>
              <a:buFontTx/>
              <a:buChar char="-"/>
            </a:pPr>
            <a:r>
              <a:rPr lang="it-IT" sz="1400" dirty="0" smtClean="0">
                <a:latin typeface="Calibri" pitchFamily="34" charset="0"/>
                <a:cs typeface="Calibri" pitchFamily="34" charset="0"/>
              </a:rPr>
              <a:t> Pronunciare correttamente le parole</a:t>
            </a:r>
          </a:p>
          <a:p>
            <a:r>
              <a:rPr lang="it-IT" sz="1400" dirty="0" smtClean="0">
                <a:latin typeface="Calibri" pitchFamily="34" charset="0"/>
                <a:cs typeface="Calibri" pitchFamily="34" charset="0"/>
              </a:rPr>
              <a:t>-Confrontarsi con i compagni e gli adulti nel </a:t>
            </a:r>
            <a:r>
              <a:rPr lang="it-IT" sz="1400" dirty="0" err="1" smtClean="0">
                <a:latin typeface="Calibri" pitchFamily="34" charset="0"/>
                <a:cs typeface="Calibri" pitchFamily="34" charset="0"/>
              </a:rPr>
              <a:t>circle-time</a:t>
            </a:r>
            <a:endParaRPr lang="it-IT" sz="1400" dirty="0" smtClean="0">
              <a:latin typeface="Calibri" pitchFamily="34" charset="0"/>
              <a:cs typeface="Calibri" pitchFamily="34" charset="0"/>
            </a:endParaRPr>
          </a:p>
          <a:p>
            <a:r>
              <a:rPr lang="it-IT" sz="1400" dirty="0" smtClean="0">
                <a:latin typeface="Calibri" pitchFamily="34" charset="0"/>
                <a:cs typeface="Calibri" pitchFamily="34" charset="0"/>
              </a:rPr>
              <a:t>-Conoscere le parole gentili</a:t>
            </a:r>
          </a:p>
          <a:p>
            <a:r>
              <a:rPr lang="it-IT" sz="1400" dirty="0" smtClean="0">
                <a:latin typeface="Calibri" pitchFamily="34" charset="0"/>
                <a:cs typeface="Calibri" pitchFamily="34" charset="0"/>
              </a:rPr>
              <a:t>-Saper descrivere i propri compagni</a:t>
            </a:r>
          </a:p>
          <a:p>
            <a:r>
              <a:rPr lang="it-IT" sz="1400" dirty="0" smtClean="0">
                <a:latin typeface="Calibri" pitchFamily="34" charset="0"/>
                <a:cs typeface="Calibri" pitchFamily="34" charset="0"/>
              </a:rPr>
              <a:t>-Discutere e confrontarsi con gli altri</a:t>
            </a:r>
          </a:p>
          <a:p>
            <a:r>
              <a:rPr lang="it-IT" sz="1400" dirty="0" smtClean="0">
                <a:latin typeface="Calibri" pitchFamily="34" charset="0"/>
                <a:cs typeface="Calibri" pitchFamily="34" charset="0"/>
              </a:rPr>
              <a:t>-Verbalizzare i propri vissuti</a:t>
            </a:r>
          </a:p>
          <a:p>
            <a:pPr>
              <a:buFontTx/>
              <a:buChar char="-"/>
            </a:pPr>
            <a:r>
              <a:rPr lang="it-IT" sz="1400" dirty="0" smtClean="0">
                <a:latin typeface="Calibri" pitchFamily="34" charset="0"/>
                <a:cs typeface="Calibri" pitchFamily="34" charset="0"/>
              </a:rPr>
              <a:t>Discriminare </a:t>
            </a:r>
            <a:r>
              <a:rPr lang="it-IT" sz="1400" dirty="0" err="1" smtClean="0">
                <a:latin typeface="Calibri" pitchFamily="34" charset="0"/>
                <a:cs typeface="Calibri" pitchFamily="34" charset="0"/>
              </a:rPr>
              <a:t>uditivamente</a:t>
            </a:r>
            <a:r>
              <a:rPr lang="it-IT" sz="1400" dirty="0" smtClean="0">
                <a:latin typeface="Calibri" pitchFamily="34" charset="0"/>
                <a:cs typeface="Calibri" pitchFamily="34" charset="0"/>
              </a:rPr>
              <a:t> le somiglianze e le differenza nei suoni delle lettere</a:t>
            </a:r>
          </a:p>
          <a:p>
            <a:pPr>
              <a:buFontTx/>
              <a:buChar char="-"/>
            </a:pPr>
            <a:r>
              <a:rPr lang="it-IT" sz="1400" dirty="0" smtClean="0">
                <a:latin typeface="Calibri" pitchFamily="34" charset="0"/>
                <a:cs typeface="Calibri" pitchFamily="34" charset="0"/>
              </a:rPr>
              <a:t> Sperimentare la scrittura</a:t>
            </a:r>
          </a:p>
          <a:p>
            <a:pPr>
              <a:buFontTx/>
              <a:buChar char="-"/>
            </a:pPr>
            <a:r>
              <a:rPr lang="it-IT" sz="1400" dirty="0" smtClean="0">
                <a:latin typeface="Calibri" pitchFamily="34" charset="0"/>
                <a:cs typeface="Calibri" pitchFamily="34" charset="0"/>
              </a:rPr>
              <a:t>Esprimere le proprie emozioni</a:t>
            </a:r>
          </a:p>
          <a:p>
            <a:pPr>
              <a:buFontTx/>
              <a:buChar char="-"/>
            </a:pPr>
            <a:r>
              <a:rPr lang="it-IT" sz="1400" dirty="0" smtClean="0">
                <a:latin typeface="Calibri" pitchFamily="34" charset="0"/>
                <a:cs typeface="Calibri" pitchFamily="34" charset="0"/>
              </a:rPr>
              <a:t>Familiarizzare con i suoni della lingua inglese</a:t>
            </a:r>
          </a:p>
          <a:p>
            <a:pPr>
              <a:buFont typeface="Arial" pitchFamily="34" charset="0"/>
              <a:buChar char="•"/>
            </a:pPr>
            <a:endParaRPr lang="it-IT" sz="1400" dirty="0">
              <a:latin typeface="Tempus Sans ITC" pitchFamily="82"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5188</Words>
  <Application>Microsoft Office PowerPoint</Application>
  <PresentationFormat>Presentazione su schermo (4:3)</PresentationFormat>
  <Paragraphs>508</Paragraphs>
  <Slides>26</Slides>
  <Notes>3</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Diapositiva 1</vt:lpstr>
      <vt:lpstr>Indice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Asilo</dc:creator>
  <cp:lastModifiedBy>Asilo</cp:lastModifiedBy>
  <cp:revision>242</cp:revision>
  <dcterms:created xsi:type="dcterms:W3CDTF">2022-09-14T11:42:35Z</dcterms:created>
  <dcterms:modified xsi:type="dcterms:W3CDTF">2025-01-14T12:15:45Z</dcterms:modified>
</cp:coreProperties>
</file>