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6" r:id="rId4"/>
    <p:sldId id="267" r:id="rId5"/>
    <p:sldId id="259" r:id="rId6"/>
    <p:sldId id="260" r:id="rId7"/>
    <p:sldId id="261" r:id="rId8"/>
    <p:sldId id="264" r:id="rId9"/>
    <p:sldId id="265" r:id="rId10"/>
    <p:sldId id="266" r:id="rId11"/>
    <p:sldId id="262" r:id="rId12"/>
    <p:sldId id="263" r:id="rId13"/>
    <p:sldId id="279" r:id="rId14"/>
    <p:sldId id="280" r:id="rId15"/>
    <p:sldId id="276" r:id="rId16"/>
    <p:sldId id="278" r:id="rId17"/>
    <p:sldId id="281" r:id="rId18"/>
    <p:sldId id="282" r:id="rId19"/>
    <p:sldId id="271" r:id="rId20"/>
    <p:sldId id="272" r:id="rId21"/>
    <p:sldId id="273" r:id="rId22"/>
    <p:sldId id="270" r:id="rId23"/>
    <p:sldId id="268" r:id="rId24"/>
    <p:sldId id="274" r:id="rId25"/>
    <p:sldId id="275" r:id="rId26"/>
  </p:sldIdLst>
  <p:sldSz cx="6858000" cy="9144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CD47"/>
    <a:srgbClr val="008E40"/>
    <a:srgbClr val="90F52B"/>
    <a:srgbClr val="A2D668"/>
    <a:srgbClr val="00E668"/>
    <a:srgbClr val="F8A968"/>
    <a:srgbClr val="C75F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844" y="-7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F0CCF6-3242-427D-8646-2F1F256574BC}" type="datetimeFigureOut">
              <a:rPr lang="it-IT" smtClean="0"/>
              <a:pPr/>
              <a:t>25/01/2022</a:t>
            </a:fld>
            <a:endParaRPr lang="it-IT"/>
          </a:p>
        </p:txBody>
      </p:sp>
      <p:sp>
        <p:nvSpPr>
          <p:cNvPr id="4" name="Segnaposto immagine diapositiva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6B67CEF-6889-4B9E-A735-3B3FD9384B5F}"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003425" y="744538"/>
            <a:ext cx="2790825" cy="3722687"/>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D4FC4852-305F-47C9-9729-3BE5C0BE2D6E}"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003425" y="744538"/>
            <a:ext cx="2790825" cy="3722687"/>
          </a:xfrm>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5C06C50-607A-456A-8C4F-6DCD38180132}" type="slidenum">
              <a:rPr lang="it-IT" smtClean="0"/>
              <a:pPr/>
              <a:t>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568"/>
            <a:ext cx="5829300" cy="1960033"/>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25/01/2022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25/01/2022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66185"/>
            <a:ext cx="1543050" cy="780203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42900" y="366185"/>
            <a:ext cx="4514850" cy="780203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25/01/2022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25/01/2022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5875867"/>
            <a:ext cx="5829300" cy="181610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25/01/2022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25/01/2022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25/01/2022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25/01/2022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25/01/2022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4067"/>
            <a:ext cx="2256235" cy="154940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25/01/2022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400800"/>
            <a:ext cx="4114800" cy="755651"/>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25/01/2022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25/01/2022</a:t>
            </a:fld>
            <a:endParaRPr lang="it-IT"/>
          </a:p>
        </p:txBody>
      </p:sp>
      <p:sp>
        <p:nvSpPr>
          <p:cNvPr id="5" name="Segnaposto piè di pagina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2"/>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
        <p:nvSpPr>
          <p:cNvPr id="5" name="CasellaDiTesto 4"/>
          <p:cNvSpPr txBox="1"/>
          <p:nvPr/>
        </p:nvSpPr>
        <p:spPr>
          <a:xfrm>
            <a:off x="3429000" y="3500429"/>
            <a:ext cx="184731" cy="369332"/>
          </a:xfrm>
          <a:prstGeom prst="rect">
            <a:avLst/>
          </a:prstGeom>
          <a:noFill/>
        </p:spPr>
        <p:txBody>
          <a:bodyPr wrap="none" rtlCol="0">
            <a:spAutoFit/>
          </a:bodyPr>
          <a:lstStyle/>
          <a:p>
            <a:endParaRPr lang="it-IT" dirty="0"/>
          </a:p>
        </p:txBody>
      </p:sp>
      <p:sp>
        <p:nvSpPr>
          <p:cNvPr id="6" name="Segnaposto numero diapositiva 5"/>
          <p:cNvSpPr>
            <a:spLocks noGrp="1"/>
          </p:cNvSpPr>
          <p:nvPr>
            <p:ph type="sldNum" sz="quarter" idx="12"/>
          </p:nvPr>
        </p:nvSpPr>
        <p:spPr/>
        <p:txBody>
          <a:bodyPr/>
          <a:lstStyle/>
          <a:p>
            <a:fld id="{D491546B-5BC9-43BF-8D73-9C8B6C667448}" type="slidenum">
              <a:rPr lang="it-IT" sz="1800" smtClean="0">
                <a:ln>
                  <a:solidFill>
                    <a:srgbClr val="0070C0"/>
                  </a:solidFill>
                </a:ln>
                <a:solidFill>
                  <a:srgbClr val="0070C0"/>
                </a:solidFill>
                <a:latin typeface="Tempus Sans ITC" pitchFamily="82" charset="0"/>
              </a:rPr>
              <a:pPr/>
              <a:t>1</a:t>
            </a:fld>
            <a:endParaRPr lang="it-IT" sz="1800" dirty="0">
              <a:ln>
                <a:solidFill>
                  <a:srgbClr val="0070C0"/>
                </a:solidFill>
              </a:ln>
              <a:solidFill>
                <a:srgbClr val="0070C0"/>
              </a:solidFill>
              <a:latin typeface="Tempus Sans ITC" pitchFamily="82" charset="0"/>
            </a:endParaRPr>
          </a:p>
        </p:txBody>
      </p:sp>
      <p:sp>
        <p:nvSpPr>
          <p:cNvPr id="2" name="Rettangolo 1"/>
          <p:cNvSpPr/>
          <p:nvPr/>
        </p:nvSpPr>
        <p:spPr>
          <a:xfrm>
            <a:off x="908720" y="179512"/>
            <a:ext cx="5760640" cy="4933212"/>
          </a:xfrm>
          <a:prstGeom prst="rect">
            <a:avLst/>
          </a:prstGeom>
          <a:noFill/>
          <a:ln>
            <a:noFill/>
          </a:ln>
        </p:spPr>
        <p:txBody>
          <a:bodyPr wrap="none" lIns="95770" tIns="47884" rIns="95770" bIns="47884">
            <a:prstTxWarp prst="textPlain">
              <a:avLst/>
            </a:prstTxWarp>
            <a:spAutoFit/>
            <a:scene3d>
              <a:camera prst="perspectiveFront"/>
              <a:lightRig rig="threePt" dir="t"/>
            </a:scene3d>
          </a:bodyPr>
          <a:lstStyle/>
          <a:p>
            <a:pPr algn="ctr"/>
            <a:r>
              <a:rPr lang="it-IT" sz="2400" dirty="0" smtClean="0">
                <a:ln w="9525" cmpd="sng">
                  <a:solidFill>
                    <a:srgbClr val="008E40"/>
                  </a:solidFill>
                  <a:prstDash val="solid"/>
                </a:ln>
                <a:solidFill>
                  <a:srgbClr val="8DCD47"/>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Scuola dell’ infanzia</a:t>
            </a:r>
          </a:p>
          <a:p>
            <a:pPr algn="ctr"/>
            <a:r>
              <a:rPr lang="it-IT" sz="2400" dirty="0" smtClean="0">
                <a:ln w="9525" cmpd="sng">
                  <a:solidFill>
                    <a:srgbClr val="008E40"/>
                  </a:solidFill>
                  <a:prstDash val="solid"/>
                </a:ln>
                <a:solidFill>
                  <a:srgbClr val="8DCD47"/>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 “ Le Grazie ”</a:t>
            </a:r>
          </a:p>
          <a:p>
            <a:pPr algn="ctr"/>
            <a:r>
              <a:rPr lang="it-IT" sz="2400" dirty="0" smtClean="0">
                <a:ln w="9525" cmpd="sng">
                  <a:solidFill>
                    <a:srgbClr val="008E40"/>
                  </a:solidFill>
                  <a:prstDash val="solid"/>
                </a:ln>
                <a:solidFill>
                  <a:srgbClr val="8DCD47"/>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Via </a:t>
            </a:r>
            <a:r>
              <a:rPr lang="it-IT" sz="2400" dirty="0" err="1" smtClean="0">
                <a:ln w="9525" cmpd="sng">
                  <a:solidFill>
                    <a:srgbClr val="008E40"/>
                  </a:solidFill>
                  <a:prstDash val="solid"/>
                </a:ln>
                <a:solidFill>
                  <a:srgbClr val="8DCD47"/>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C.Battisti</a:t>
            </a:r>
            <a:r>
              <a:rPr lang="it-IT" sz="2400" dirty="0" smtClean="0">
                <a:ln w="9525" cmpd="sng">
                  <a:solidFill>
                    <a:srgbClr val="008E40"/>
                  </a:solidFill>
                  <a:prstDash val="solid"/>
                </a:ln>
                <a:solidFill>
                  <a:srgbClr val="8DCD47"/>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 26</a:t>
            </a:r>
          </a:p>
          <a:p>
            <a:pPr algn="ctr"/>
            <a:r>
              <a:rPr lang="it-IT" sz="2400" dirty="0" smtClean="0">
                <a:ln w="9525" cmpd="sng">
                  <a:solidFill>
                    <a:srgbClr val="008E40"/>
                  </a:solidFill>
                  <a:prstDash val="solid"/>
                </a:ln>
                <a:solidFill>
                  <a:srgbClr val="8DCD47"/>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San Piero in Bagno</a:t>
            </a:r>
          </a:p>
          <a:p>
            <a:pPr algn="ctr"/>
            <a:r>
              <a:rPr lang="it-IT" sz="2400" dirty="0" smtClean="0">
                <a:ln w="9525" cmpd="sng">
                  <a:solidFill>
                    <a:srgbClr val="008E40"/>
                  </a:solidFill>
                  <a:prstDash val="solid"/>
                </a:ln>
                <a:solidFill>
                  <a:srgbClr val="8DCD47"/>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Progettazione curricolare</a:t>
            </a:r>
          </a:p>
          <a:p>
            <a:pPr algn="ctr"/>
            <a:r>
              <a:rPr lang="it-IT" sz="2400" dirty="0" err="1" smtClean="0">
                <a:ln w="9525" cmpd="sng">
                  <a:solidFill>
                    <a:srgbClr val="008E40"/>
                  </a:solidFill>
                  <a:prstDash val="solid"/>
                </a:ln>
                <a:solidFill>
                  <a:srgbClr val="8DCD47"/>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a.s.</a:t>
            </a:r>
            <a:r>
              <a:rPr lang="it-IT" sz="2400" dirty="0" smtClean="0">
                <a:ln w="9525" cmpd="sng">
                  <a:solidFill>
                    <a:srgbClr val="008E40"/>
                  </a:solidFill>
                  <a:prstDash val="solid"/>
                </a:ln>
                <a:solidFill>
                  <a:srgbClr val="8DCD47"/>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 2021-2022</a:t>
            </a:r>
          </a:p>
          <a:p>
            <a:pPr algn="ctr"/>
            <a:r>
              <a:rPr lang="it-IT" sz="2800" i="1" dirty="0" smtClean="0">
                <a:ln w="9525" cmpd="sng">
                  <a:solidFill>
                    <a:srgbClr val="008E40"/>
                  </a:solidFill>
                  <a:prstDash val="solid"/>
                </a:ln>
                <a:solidFill>
                  <a:srgbClr val="8DCD47"/>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 Dalla finestra della nostra </a:t>
            </a:r>
            <a:r>
              <a:rPr lang="it-IT" sz="2800" i="1" dirty="0" err="1" smtClean="0">
                <a:ln w="9525" cmpd="sng">
                  <a:solidFill>
                    <a:srgbClr val="008E40"/>
                  </a:solidFill>
                  <a:prstDash val="solid"/>
                </a:ln>
                <a:solidFill>
                  <a:srgbClr val="8DCD47"/>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scuola…</a:t>
            </a:r>
            <a:endParaRPr lang="it-IT" sz="2800" i="1" dirty="0" smtClean="0">
              <a:ln w="9525" cmpd="sng">
                <a:solidFill>
                  <a:srgbClr val="008E40"/>
                </a:solidFill>
                <a:prstDash val="solid"/>
              </a:ln>
              <a:solidFill>
                <a:srgbClr val="8DCD47"/>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endParaRPr>
          </a:p>
          <a:p>
            <a:pPr algn="ctr"/>
            <a:r>
              <a:rPr lang="it-IT" sz="2800" i="1" dirty="0" smtClean="0">
                <a:ln w="9525" cmpd="sng">
                  <a:solidFill>
                    <a:srgbClr val="008E40"/>
                  </a:solidFill>
                  <a:prstDash val="solid"/>
                </a:ln>
                <a:solidFill>
                  <a:srgbClr val="8DCD47"/>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rPr>
              <a:t>uno sguardo verso il mondo</a:t>
            </a:r>
            <a:endParaRPr lang="it-IT" sz="3900" dirty="0" smtClean="0">
              <a:ln w="9525" cmpd="sng">
                <a:solidFill>
                  <a:srgbClr val="008E40"/>
                </a:solidFill>
                <a:prstDash val="solid"/>
              </a:ln>
              <a:solidFill>
                <a:srgbClr val="8DCD47"/>
              </a:solidFill>
              <a:effectLst>
                <a:outerShdw blurRad="50800" dist="40000" dir="5400000" algn="tl" rotWithShape="0">
                  <a:srgbClr val="000000">
                    <a:shade val="5000"/>
                    <a:satMod val="120000"/>
                    <a:alpha val="33000"/>
                  </a:srgbClr>
                </a:outerShdw>
              </a:effectLst>
              <a:latin typeface="Comic Sans MS" pitchFamily="66" charset="0"/>
              <a:cs typeface="MV Boli" pitchFamily="2" charset="0"/>
            </a:endParaRPr>
          </a:p>
          <a:p>
            <a:pPr algn="ctr"/>
            <a:endParaRPr lang="it-IT" sz="3900" b="1" dirty="0" smtClean="0">
              <a:ln w="31550" cmpd="sng">
                <a:solidFill>
                  <a:schemeClr val="accent6">
                    <a:lumMod val="75000"/>
                  </a:schemeClr>
                </a:solidFill>
                <a:prstDash val="solid"/>
              </a:ln>
              <a:solidFill>
                <a:srgbClr val="FFFF00"/>
              </a:solidFill>
              <a:effectLst>
                <a:outerShdw blurRad="50800" dist="40000" dir="5400000" algn="tl" rotWithShape="0">
                  <a:srgbClr val="000000">
                    <a:shade val="5000"/>
                    <a:satMod val="120000"/>
                    <a:alpha val="33000"/>
                  </a:srgbClr>
                </a:outerShdw>
              </a:effectLst>
              <a:latin typeface="Tempus Sans ITC" pitchFamily="82" charset="0"/>
            </a:endParaRPr>
          </a:p>
        </p:txBody>
      </p:sp>
      <p:pic>
        <p:nvPicPr>
          <p:cNvPr id="27650" name="Picture 2" descr="Un Ragazzo E Una Madre Alla Finestra Illustrazione Vettoriale -  Illustrazione di bambini, piante: 113244788"/>
          <p:cNvPicPr>
            <a:picLocks noChangeAspect="1" noChangeArrowheads="1"/>
          </p:cNvPicPr>
          <p:nvPr/>
        </p:nvPicPr>
        <p:blipFill>
          <a:blip r:embed="rId3" cstate="print"/>
          <a:srcRect b="8313"/>
          <a:stretch>
            <a:fillRect/>
          </a:stretch>
        </p:blipFill>
        <p:spPr bwMode="auto">
          <a:xfrm>
            <a:off x="1268760" y="4860032"/>
            <a:ext cx="4699282" cy="3765061"/>
          </a:xfrm>
          <a:prstGeom prst="rect">
            <a:avLst/>
          </a:prstGeom>
          <a:solidFill>
            <a:srgbClr val="FFFFFF">
              <a:shade val="85000"/>
            </a:srgbClr>
          </a:solidFill>
          <a:ln w="190500" cap="sq">
            <a:solidFill>
              <a:srgbClr val="8DCD47"/>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D491546B-5BC9-43BF-8D73-9C8B6C667448}" type="slidenum">
              <a:rPr lang="it-IT" sz="1800" b="1" smtClean="0">
                <a:solidFill>
                  <a:srgbClr val="0070C0"/>
                </a:solidFill>
              </a:rPr>
              <a:pPr/>
              <a:t>10</a:t>
            </a:fld>
            <a:endParaRPr lang="it-IT" sz="1800" b="1" dirty="0">
              <a:solidFill>
                <a:srgbClr val="0070C0"/>
              </a:solidFill>
            </a:endParaRPr>
          </a:p>
        </p:txBody>
      </p:sp>
      <p:sp>
        <p:nvSpPr>
          <p:cNvPr id="7" name="Rettangolo 6"/>
          <p:cNvSpPr/>
          <p:nvPr/>
        </p:nvSpPr>
        <p:spPr>
          <a:xfrm>
            <a:off x="764704" y="251521"/>
            <a:ext cx="5904656" cy="7417415"/>
          </a:xfrm>
          <a:prstGeom prst="rect">
            <a:avLst/>
          </a:prstGeom>
        </p:spPr>
        <p:txBody>
          <a:bodyPr wrap="square">
            <a:spAutoFit/>
          </a:bodyPr>
          <a:lstStyle/>
          <a:p>
            <a:pPr>
              <a:buFont typeface="Arial" pitchFamily="34" charset="0"/>
              <a:buChar char="•"/>
            </a:pPr>
            <a:endParaRPr lang="it-IT" sz="1400" dirty="0" smtClean="0">
              <a:latin typeface="Tempus Sans ITC" pitchFamily="82" charset="0"/>
            </a:endParaRPr>
          </a:p>
          <a:p>
            <a:r>
              <a:rPr lang="it-IT" b="1" dirty="0" smtClean="0">
                <a:ln>
                  <a:solidFill>
                    <a:schemeClr val="tx1"/>
                  </a:solidFill>
                </a:ln>
                <a:solidFill>
                  <a:srgbClr val="92D050"/>
                </a:solidFill>
                <a:latin typeface="Book Antiqua" pitchFamily="18" charset="0"/>
              </a:rPr>
              <a:t>LA CONOSCENZA DEL MONDO</a:t>
            </a:r>
          </a:p>
          <a:p>
            <a:r>
              <a:rPr lang="it-IT" sz="1400" b="1" dirty="0" smtClean="0">
                <a:latin typeface="Book Antiqua" pitchFamily="18" charset="0"/>
              </a:rPr>
              <a:t>-saper utilizzare le parole del tempo e delle </a:t>
            </a:r>
            <a:r>
              <a:rPr lang="it-IT" sz="1400" b="1" dirty="0" err="1" smtClean="0">
                <a:latin typeface="Book Antiqua" pitchFamily="18" charset="0"/>
              </a:rPr>
              <a:t>routines</a:t>
            </a:r>
            <a:endParaRPr lang="it-IT" sz="1400" b="1" dirty="0" smtClean="0">
              <a:latin typeface="Book Antiqua" pitchFamily="18" charset="0"/>
            </a:endParaRPr>
          </a:p>
          <a:p>
            <a:r>
              <a:rPr lang="it-IT" sz="1400" b="1" dirty="0" smtClean="0">
                <a:latin typeface="Book Antiqua" pitchFamily="18" charset="0"/>
              </a:rPr>
              <a:t>-saper registrare il tempo cronologico e atmosferico sul calendario mediante simboli</a:t>
            </a:r>
          </a:p>
          <a:p>
            <a:r>
              <a:rPr lang="it-IT" sz="1400" b="1" dirty="0" smtClean="0">
                <a:latin typeface="Book Antiqua" pitchFamily="18" charset="0"/>
              </a:rPr>
              <a:t>-osservare la natura</a:t>
            </a:r>
          </a:p>
          <a:p>
            <a:r>
              <a:rPr lang="it-IT" sz="1400" b="1" dirty="0" smtClean="0">
                <a:latin typeface="Book Antiqua" pitchFamily="18" charset="0"/>
              </a:rPr>
              <a:t>-Conoscere le stagioni con le loro caratteristiche </a:t>
            </a:r>
          </a:p>
          <a:p>
            <a:r>
              <a:rPr lang="it-IT" sz="1400" b="1" dirty="0" smtClean="0">
                <a:latin typeface="Book Antiqua" pitchFamily="18" charset="0"/>
              </a:rPr>
              <a:t>-Eseguire quantificazioni e classificazioni</a:t>
            </a:r>
          </a:p>
          <a:p>
            <a:r>
              <a:rPr lang="it-IT" sz="1400" b="1" dirty="0" smtClean="0">
                <a:latin typeface="Book Antiqua" pitchFamily="18" charset="0"/>
              </a:rPr>
              <a:t>-osservare verificare e fare ipotesi</a:t>
            </a:r>
          </a:p>
          <a:p>
            <a:r>
              <a:rPr lang="it-IT" sz="1400" b="1" dirty="0" smtClean="0">
                <a:latin typeface="Book Antiqua" pitchFamily="18" charset="0"/>
              </a:rPr>
              <a:t>-eseguire le prime misurazioni </a:t>
            </a:r>
          </a:p>
          <a:p>
            <a:r>
              <a:rPr lang="it-IT" sz="1400" b="1" dirty="0" smtClean="0">
                <a:latin typeface="Book Antiqua" pitchFamily="18" charset="0"/>
              </a:rPr>
              <a:t>-confrontare grandezze</a:t>
            </a:r>
          </a:p>
          <a:p>
            <a:r>
              <a:rPr lang="it-IT" sz="1400" b="1" dirty="0" smtClean="0">
                <a:latin typeface="Book Antiqua" pitchFamily="18" charset="0"/>
              </a:rPr>
              <a:t>-stabilire relazione logiche</a:t>
            </a:r>
          </a:p>
          <a:p>
            <a:r>
              <a:rPr lang="it-IT" sz="1400" b="1" dirty="0" smtClean="0">
                <a:latin typeface="Book Antiqua" pitchFamily="18" charset="0"/>
              </a:rPr>
              <a:t>-conoscere le manifestazioni e le tradizioni tipiche del nostro paese -conoscere le potenzialità degli strumenti tecnologici</a:t>
            </a:r>
          </a:p>
          <a:p>
            <a:pPr>
              <a:buFontTx/>
              <a:buChar char="-"/>
            </a:pPr>
            <a:r>
              <a:rPr lang="it-IT" sz="1400" b="1" dirty="0" smtClean="0">
                <a:latin typeface="Book Antiqua" pitchFamily="18" charset="0"/>
              </a:rPr>
              <a:t>Osservare e conoscere gli ambienti familiari</a:t>
            </a:r>
          </a:p>
          <a:p>
            <a:pPr>
              <a:buFontTx/>
              <a:buChar char="-"/>
            </a:pPr>
            <a:r>
              <a:rPr lang="it-IT" sz="1400" b="1" dirty="0" smtClean="0">
                <a:latin typeface="Book Antiqua" pitchFamily="18" charset="0"/>
              </a:rPr>
              <a:t>osservare ve conoscere opere d’arte sulle stagioni</a:t>
            </a:r>
          </a:p>
          <a:p>
            <a:pPr>
              <a:buFontTx/>
              <a:buChar char="-"/>
            </a:pPr>
            <a:r>
              <a:rPr lang="it-IT" sz="1400" b="1" dirty="0" smtClean="0">
                <a:latin typeface="Book Antiqua" pitchFamily="18" charset="0"/>
              </a:rPr>
              <a:t> conoscere e riprodurre le forme geometriche</a:t>
            </a: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pPr>
              <a:buFont typeface="Arial" pitchFamily="34" charset="0"/>
              <a:buChar char="•"/>
            </a:pPr>
            <a:endParaRPr lang="it-IT" sz="1400" dirty="0" smtClean="0">
              <a:latin typeface="Tempus Sans ITC" pitchFamily="82" charset="0"/>
            </a:endParaRPr>
          </a:p>
          <a:p>
            <a:pPr>
              <a:buFont typeface="Arial" pitchFamily="34" charset="0"/>
              <a:buChar char="•"/>
            </a:pPr>
            <a:endParaRPr lang="it-IT" sz="1400" dirty="0" smtClean="0">
              <a:latin typeface="Tempus Sans ITC" pitchFamily="82" charset="0"/>
            </a:endParaRPr>
          </a:p>
        </p:txBody>
      </p:sp>
      <p:sp>
        <p:nvSpPr>
          <p:cNvPr id="8" name="Rettangolo 7"/>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64704" y="1403648"/>
            <a:ext cx="3240360" cy="5324535"/>
          </a:xfrm>
          <a:prstGeom prst="rect">
            <a:avLst/>
          </a:prstGeom>
          <a:noFill/>
          <a:ln w="28575">
            <a:solidFill>
              <a:srgbClr val="00B0F0"/>
            </a:solidFill>
          </a:ln>
        </p:spPr>
        <p:txBody>
          <a:bodyPr wrap="square" rtlCol="0">
            <a:spAutoFit/>
          </a:bodyPr>
          <a:lstStyle/>
          <a:p>
            <a:pPr algn="ctr"/>
            <a:endParaRPr lang="it-IT" sz="1600" b="1" dirty="0" smtClean="0">
              <a:latin typeface="Tempus Sans ITC" pitchFamily="82" charset="0"/>
            </a:endParaRPr>
          </a:p>
          <a:p>
            <a:pPr algn="ctr"/>
            <a:r>
              <a:rPr lang="it-IT" b="1" dirty="0" smtClean="0">
                <a:ln>
                  <a:solidFill>
                    <a:srgbClr val="00B0F0"/>
                  </a:solidFill>
                </a:ln>
                <a:solidFill>
                  <a:srgbClr val="00B0F0"/>
                </a:solidFill>
                <a:latin typeface="Book Antiqua" pitchFamily="18" charset="0"/>
              </a:rPr>
              <a:t>IL SÉ E L’ALTRO</a:t>
            </a:r>
            <a:endParaRPr lang="it-IT" sz="1600" b="1" dirty="0" smtClean="0">
              <a:ln>
                <a:solidFill>
                  <a:srgbClr val="00B0F0"/>
                </a:solidFill>
              </a:ln>
              <a:solidFill>
                <a:srgbClr val="00B0F0"/>
              </a:solidFill>
              <a:latin typeface="Book Antiqua" pitchFamily="18" charset="0"/>
            </a:endParaRPr>
          </a:p>
          <a:p>
            <a:pPr marL="342900" indent="-342900">
              <a:buAutoNum type="arabicParenR"/>
            </a:pPr>
            <a:r>
              <a:rPr lang="it-IT" sz="1000" b="1" dirty="0" smtClean="0">
                <a:latin typeface="Book Antiqua" pitchFamily="18" charset="0"/>
              </a:rPr>
              <a:t>Sviluppare il senso di identità personale, essere consapevoli delle proprie esigenze e dei propri sentimenti, sapersi controllare ed esprimere in modo  adeguato</a:t>
            </a:r>
          </a:p>
          <a:p>
            <a:pPr marL="342900" indent="-342900">
              <a:buAutoNum type="arabicParenR"/>
            </a:pPr>
            <a:r>
              <a:rPr lang="it-IT" sz="1000" b="1" dirty="0" smtClean="0">
                <a:latin typeface="Book Antiqua" pitchFamily="18" charset="0"/>
              </a:rPr>
              <a:t>Essere cosciente della propria storia, della storia famigliare, delle tradizioni di famiglia, della comunità della scuola e sviluppare un senso di appartenenza</a:t>
            </a:r>
          </a:p>
          <a:p>
            <a:pPr marL="342900" indent="-342900">
              <a:buAutoNum type="arabicParenR"/>
            </a:pPr>
            <a:r>
              <a:rPr lang="it-IT" sz="1000" b="1" dirty="0" smtClean="0">
                <a:latin typeface="Book Antiqua" pitchFamily="18" charset="0"/>
              </a:rPr>
              <a:t>Riflettere, confrontarsi, discutere con gli adulti e con gli altri bambini, rendersi conto dei punti di vista diversi</a:t>
            </a:r>
          </a:p>
          <a:p>
            <a:pPr marL="342900" indent="-342900">
              <a:buAutoNum type="arabicParenR"/>
            </a:pPr>
            <a:r>
              <a:rPr lang="it-IT" sz="1000" b="1" dirty="0" smtClean="0">
                <a:latin typeface="Book Antiqua" pitchFamily="18" charset="0"/>
              </a:rPr>
              <a:t>Divenire consapevoli delle differenze ed averne rispetto</a:t>
            </a:r>
          </a:p>
          <a:p>
            <a:pPr marL="342900" indent="-342900">
              <a:buAutoNum type="arabicParenR"/>
            </a:pPr>
            <a:r>
              <a:rPr lang="it-IT" sz="1000" b="1" dirty="0" smtClean="0">
                <a:latin typeface="Book Antiqua" pitchFamily="18" charset="0"/>
              </a:rPr>
              <a:t>Ascoltare gli altri e dare spiegazione del proprio comportamento e del proprio punto di vista</a:t>
            </a:r>
          </a:p>
          <a:p>
            <a:pPr marL="342900" indent="-342900">
              <a:buAutoNum type="arabicParenR"/>
            </a:pPr>
            <a:r>
              <a:rPr lang="it-IT" sz="1000" b="1" dirty="0" smtClean="0">
                <a:latin typeface="Book Antiqua" pitchFamily="18" charset="0"/>
              </a:rPr>
              <a:t>Giocare in modo costruttivo e creativo con gli altri, confrontarsi, avvalere le proprie ragioni con gli adulti e i compagni</a:t>
            </a:r>
          </a:p>
          <a:p>
            <a:pPr marL="342900" indent="-342900">
              <a:buAutoNum type="arabicParenR"/>
            </a:pPr>
            <a:r>
              <a:rPr lang="it-IT" sz="1000" b="1" dirty="0" smtClean="0">
                <a:latin typeface="Book Antiqua" pitchFamily="18" charset="0"/>
              </a:rPr>
              <a:t>Comprendere chi è fonte di autorità e responsabilità, saper seguire le regole di comportamento e assumersi responsabilità</a:t>
            </a:r>
          </a:p>
          <a:p>
            <a:pPr marL="342900" indent="-342900">
              <a:buAutoNum type="arabicParenR"/>
            </a:pPr>
            <a:r>
              <a:rPr lang="it-IT" sz="1000" b="1" dirty="0" smtClean="0">
                <a:latin typeface="Book Antiqua" pitchFamily="18" charset="0"/>
              </a:rPr>
              <a:t>Scoprire nei racconti del Vangelo le persone e l’insegnamento di Gesù, da cui apprendere che Dio è Padre di tutti e che la Chiesa è la comunità di uomini e donne nata dal suo amore per sviluppare u positivo senso di sé e sperimentare relazioni serene con gli altri</a:t>
            </a:r>
          </a:p>
          <a:p>
            <a:endParaRPr lang="it-IT" sz="1000" b="1" dirty="0" smtClean="0">
              <a:latin typeface="Tempus Sans ITC" pitchFamily="82" charset="0"/>
            </a:endParaRPr>
          </a:p>
          <a:p>
            <a:endParaRPr lang="it-IT" sz="1600" b="1" dirty="0">
              <a:latin typeface="Tempus Sans ITC" pitchFamily="82" charset="0"/>
            </a:endParaRPr>
          </a:p>
        </p:txBody>
      </p:sp>
      <p:sp>
        <p:nvSpPr>
          <p:cNvPr id="6" name="Rettangolo 5"/>
          <p:cNvSpPr/>
          <p:nvPr/>
        </p:nvSpPr>
        <p:spPr>
          <a:xfrm>
            <a:off x="4509120" y="8172400"/>
            <a:ext cx="180020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10</a:t>
            </a:r>
            <a:endParaRPr lang="it-IT" dirty="0">
              <a:solidFill>
                <a:schemeClr val="accent5"/>
              </a:solidFill>
            </a:endParaRPr>
          </a:p>
        </p:txBody>
      </p:sp>
      <p:sp>
        <p:nvSpPr>
          <p:cNvPr id="8" name="Rettangolo 7"/>
          <p:cNvSpPr/>
          <p:nvPr/>
        </p:nvSpPr>
        <p:spPr>
          <a:xfrm>
            <a:off x="1768046" y="0"/>
            <a:ext cx="3706464" cy="830997"/>
          </a:xfrm>
          <a:prstGeom prst="rect">
            <a:avLst/>
          </a:prstGeom>
        </p:spPr>
        <p:txBody>
          <a:bodyPr wrap="none">
            <a:spAutoFit/>
          </a:bodyPr>
          <a:lstStyle/>
          <a:p>
            <a:pPr algn="ctr"/>
            <a:r>
              <a:rPr lang="it-IT" sz="2400" b="1" u="sng" dirty="0" smtClean="0">
                <a:ln>
                  <a:solidFill>
                    <a:schemeClr val="tx1"/>
                  </a:solidFill>
                </a:ln>
                <a:solidFill>
                  <a:srgbClr val="92D050"/>
                </a:solidFill>
                <a:latin typeface="Book Antiqua" pitchFamily="18" charset="0"/>
              </a:rPr>
              <a:t>Traguardi di competenza</a:t>
            </a:r>
          </a:p>
          <a:p>
            <a:pPr algn="ctr"/>
            <a:endParaRPr lang="it-IT" sz="2400" b="1" dirty="0" smtClean="0">
              <a:ln>
                <a:solidFill>
                  <a:schemeClr val="tx1"/>
                </a:solidFill>
              </a:ln>
              <a:solidFill>
                <a:srgbClr val="92D050"/>
              </a:solidFill>
              <a:latin typeface="Book Antiqua" pitchFamily="18" charset="0"/>
            </a:endParaRPr>
          </a:p>
        </p:txBody>
      </p:sp>
      <p:sp>
        <p:nvSpPr>
          <p:cNvPr id="9" name="CasellaDiTesto 8"/>
          <p:cNvSpPr txBox="1"/>
          <p:nvPr/>
        </p:nvSpPr>
        <p:spPr>
          <a:xfrm>
            <a:off x="4077072" y="2339752"/>
            <a:ext cx="2664296" cy="4216539"/>
          </a:xfrm>
          <a:prstGeom prst="rect">
            <a:avLst/>
          </a:prstGeom>
          <a:noFill/>
          <a:ln w="28575">
            <a:solidFill>
              <a:srgbClr val="FF0000"/>
            </a:solidFill>
          </a:ln>
        </p:spPr>
        <p:txBody>
          <a:bodyPr wrap="square" rtlCol="0">
            <a:spAutoFit/>
          </a:bodyPr>
          <a:lstStyle/>
          <a:p>
            <a:pPr algn="ctr"/>
            <a:endParaRPr lang="it-IT" sz="1600" b="1" dirty="0" smtClean="0">
              <a:latin typeface="Tempus Sans ITC" pitchFamily="82" charset="0"/>
            </a:endParaRPr>
          </a:p>
          <a:p>
            <a:pPr algn="ctr"/>
            <a:r>
              <a:rPr lang="it-IT" b="1" dirty="0" smtClean="0">
                <a:ln>
                  <a:solidFill>
                    <a:srgbClr val="FF3300"/>
                  </a:solidFill>
                </a:ln>
                <a:solidFill>
                  <a:srgbClr val="FF0000"/>
                </a:solidFill>
                <a:latin typeface="Book Antiqua" pitchFamily="18" charset="0"/>
              </a:rPr>
              <a:t>IL CORPO E IL MOVIMENTO</a:t>
            </a:r>
            <a:endParaRPr lang="it-IT" sz="1600" b="1" dirty="0" smtClean="0">
              <a:ln>
                <a:solidFill>
                  <a:srgbClr val="FF3300"/>
                </a:solidFill>
              </a:ln>
              <a:solidFill>
                <a:srgbClr val="FF0000"/>
              </a:solidFill>
              <a:latin typeface="Book Antiqua" pitchFamily="18" charset="0"/>
            </a:endParaRPr>
          </a:p>
          <a:p>
            <a:pPr marL="342900" indent="-342900">
              <a:buAutoNum type="arabicParenR"/>
            </a:pPr>
            <a:r>
              <a:rPr lang="it-IT" sz="1000" b="1" dirty="0" smtClean="0">
                <a:latin typeface="Book Antiqua" pitchFamily="18" charset="0"/>
              </a:rPr>
              <a:t>Raggiungere una buona autonomia personale, riconoscere i segnali del corpo e sviluppare pratiche corrette: cura di sé, d’igiene e di sana alimentazione</a:t>
            </a:r>
          </a:p>
          <a:p>
            <a:pPr marL="342900" indent="-342900">
              <a:buAutoNum type="arabicParenR"/>
            </a:pPr>
            <a:r>
              <a:rPr lang="it-IT" sz="1000" b="1" dirty="0" smtClean="0">
                <a:latin typeface="Book Antiqua" pitchFamily="18" charset="0"/>
              </a:rPr>
              <a:t>Provare piacere  nel movimento e nelle diverse forme di attività e destrezza, coordinarsi in giochi che richiedono il rispetto di regole</a:t>
            </a:r>
          </a:p>
          <a:p>
            <a:pPr marL="342900" indent="-342900">
              <a:buAutoNum type="arabicParenR"/>
            </a:pPr>
            <a:r>
              <a:rPr lang="it-IT" sz="1000" b="1" dirty="0" smtClean="0">
                <a:latin typeface="Book Antiqua" pitchFamily="18" charset="0"/>
              </a:rPr>
              <a:t>Esercitare le potenzialità sensoriali, conoscitive , relazionali, ritmiche ed espressive del corpo</a:t>
            </a:r>
          </a:p>
          <a:p>
            <a:pPr marL="342900" indent="-342900">
              <a:buAutoNum type="arabicParenR"/>
            </a:pPr>
            <a:r>
              <a:rPr lang="it-IT" sz="1000" b="1" dirty="0" smtClean="0">
                <a:latin typeface="Book Antiqua" pitchFamily="18" charset="0"/>
              </a:rPr>
              <a:t>Conoscere le diverse parti del corpo e rappresentare il corpo statico e in movimento</a:t>
            </a:r>
          </a:p>
          <a:p>
            <a:pPr marL="342900" indent="-342900">
              <a:buAutoNum type="arabicParenR"/>
            </a:pPr>
            <a:endParaRPr lang="it-IT" sz="1000" b="1" dirty="0" smtClean="0">
              <a:latin typeface="Book Antiqua" pitchFamily="18" charset="0"/>
            </a:endParaRPr>
          </a:p>
          <a:p>
            <a:pPr marL="342900" indent="-342900">
              <a:buAutoNum type="arabicParenR"/>
            </a:pPr>
            <a:r>
              <a:rPr lang="it-IT" sz="1000" b="1" dirty="0" smtClean="0">
                <a:latin typeface="Book Antiqua" pitchFamily="18" charset="0"/>
              </a:rPr>
              <a:t>Riconoscere i segni del corpo l’esperienza religiosa propria e altrui</a:t>
            </a:r>
          </a:p>
          <a:p>
            <a:pPr marL="342900" indent="-342900">
              <a:buAutoNum type="arabicParenR"/>
            </a:pPr>
            <a:endParaRPr lang="it-IT" sz="1000" b="1" dirty="0" smtClean="0">
              <a:latin typeface="Tempus Sans ITC" pitchFamily="82" charset="0"/>
            </a:endParaRPr>
          </a:p>
          <a:p>
            <a:endParaRPr lang="it-IT" sz="1600" b="1" dirty="0">
              <a:latin typeface="Tempus Sans ITC" pitchFamily="82" charset="0"/>
            </a:endParaRPr>
          </a:p>
        </p:txBody>
      </p:sp>
      <p:sp>
        <p:nvSpPr>
          <p:cNvPr id="10" name="CasellaDiTesto 9"/>
          <p:cNvSpPr txBox="1"/>
          <p:nvPr/>
        </p:nvSpPr>
        <p:spPr>
          <a:xfrm>
            <a:off x="836712" y="6660232"/>
            <a:ext cx="5832648" cy="2400657"/>
          </a:xfrm>
          <a:prstGeom prst="rect">
            <a:avLst/>
          </a:prstGeom>
          <a:noFill/>
          <a:ln w="28575">
            <a:solidFill>
              <a:srgbClr val="00B050"/>
            </a:solidFill>
          </a:ln>
        </p:spPr>
        <p:txBody>
          <a:bodyPr wrap="square" rtlCol="0">
            <a:spAutoFit/>
          </a:bodyPr>
          <a:lstStyle/>
          <a:p>
            <a:pPr algn="ctr"/>
            <a:endParaRPr lang="it-IT" sz="1600" b="1" dirty="0" smtClean="0">
              <a:latin typeface="Tempus Sans ITC" pitchFamily="82" charset="0"/>
            </a:endParaRPr>
          </a:p>
          <a:p>
            <a:pPr algn="ctr"/>
            <a:r>
              <a:rPr lang="it-IT" b="1" dirty="0" smtClean="0">
                <a:ln>
                  <a:solidFill>
                    <a:srgbClr val="00B050"/>
                  </a:solidFill>
                </a:ln>
                <a:solidFill>
                  <a:srgbClr val="00B050"/>
                </a:solidFill>
                <a:latin typeface="Book Antiqua" pitchFamily="18" charset="0"/>
              </a:rPr>
              <a:t>I DISCORSI E LE PAROLE</a:t>
            </a:r>
            <a:endParaRPr lang="it-IT" sz="1600" b="1" dirty="0" smtClean="0">
              <a:ln>
                <a:solidFill>
                  <a:srgbClr val="00B050"/>
                </a:solidFill>
              </a:ln>
              <a:solidFill>
                <a:srgbClr val="00B050"/>
              </a:solidFill>
              <a:latin typeface="Book Antiqua" pitchFamily="18" charset="0"/>
            </a:endParaRPr>
          </a:p>
          <a:p>
            <a:pPr marL="342900" indent="-342900">
              <a:buAutoNum type="arabicParenR"/>
            </a:pPr>
            <a:r>
              <a:rPr lang="it-IT" sz="1000" b="1" dirty="0" smtClean="0">
                <a:latin typeface="Book Antiqua" pitchFamily="18" charset="0"/>
              </a:rPr>
              <a:t>Usare la lingua italiana, arricchire e precisare il proprio lessico, comprendere parole e discorsi,  fare ipotesi sui significati</a:t>
            </a:r>
          </a:p>
          <a:p>
            <a:pPr marL="342900" indent="-342900">
              <a:buAutoNum type="arabicParenR"/>
            </a:pPr>
            <a:r>
              <a:rPr lang="it-IT" sz="1000" b="1" dirty="0" smtClean="0">
                <a:latin typeface="Book Antiqua" pitchFamily="18" charset="0"/>
              </a:rPr>
              <a:t>Saper esprimere e comunicare agli altri emozioni, sentimenti attraverso il linguaggio verbale che verrà utilizzato in differenti  situazioni comunicative</a:t>
            </a:r>
          </a:p>
          <a:p>
            <a:pPr marL="342900" indent="-342900">
              <a:buAutoNum type="arabicParenR"/>
            </a:pPr>
            <a:r>
              <a:rPr lang="it-IT" sz="1000" b="1" dirty="0" smtClean="0">
                <a:latin typeface="Book Antiqua" pitchFamily="18" charset="0"/>
              </a:rPr>
              <a:t>Sperimentare rime, filastrocche, drammatizzazioni, inventare nuove parole, chiede e offre spiegazioni</a:t>
            </a:r>
          </a:p>
          <a:p>
            <a:pPr marL="342900" indent="-342900">
              <a:buAutoNum type="arabicParenR"/>
            </a:pPr>
            <a:r>
              <a:rPr lang="it-IT" sz="1000" b="1" dirty="0" smtClean="0">
                <a:latin typeface="Book Antiqua" pitchFamily="18" charset="0"/>
              </a:rPr>
              <a:t>Ascoltare e comprendere narrazioni, raccontare e inventare storie</a:t>
            </a:r>
          </a:p>
          <a:p>
            <a:pPr marL="342900" indent="-342900">
              <a:buAutoNum type="arabicParenR"/>
            </a:pPr>
            <a:r>
              <a:rPr lang="it-IT" sz="1000" b="1" dirty="0" smtClean="0">
                <a:latin typeface="Book Antiqua" pitchFamily="18" charset="0"/>
              </a:rPr>
              <a:t>Imparare  alcuni termini del linguaggio cristiano, ascoltando semplici racconti biblici e narrare i contenuti riutilizzando i linguaggi appresi, per sviluppare una comunicazione significativa anche in ambito religioso</a:t>
            </a:r>
          </a:p>
          <a:p>
            <a:endParaRPr lang="it-IT" sz="1600" b="1" dirty="0">
              <a:latin typeface="Book Antiqua" pitchFamily="18" charset="0"/>
            </a:endParaRPr>
          </a:p>
        </p:txBody>
      </p:sp>
      <p:sp>
        <p:nvSpPr>
          <p:cNvPr id="11" name="CasellaDiTesto 10"/>
          <p:cNvSpPr txBox="1"/>
          <p:nvPr/>
        </p:nvSpPr>
        <p:spPr>
          <a:xfrm>
            <a:off x="836712" y="395536"/>
            <a:ext cx="6021288" cy="1015663"/>
          </a:xfrm>
          <a:prstGeom prst="rect">
            <a:avLst/>
          </a:prstGeom>
          <a:noFill/>
        </p:spPr>
        <p:txBody>
          <a:bodyPr wrap="square" rtlCol="0">
            <a:spAutoFit/>
          </a:bodyPr>
          <a:lstStyle/>
          <a:p>
            <a:pPr algn="ctr"/>
            <a:r>
              <a:rPr lang="it-IT" b="1" u="sng" dirty="0" smtClean="0">
                <a:latin typeface="Book Antiqua" pitchFamily="18" charset="0"/>
              </a:rPr>
              <a:t>Ogni giorno scopro qualcosa di nuovo</a:t>
            </a:r>
          </a:p>
          <a:p>
            <a:pPr algn="ctr"/>
            <a:r>
              <a:rPr lang="it-IT" sz="1400" b="1" dirty="0" smtClean="0">
                <a:latin typeface="Book Antiqua" pitchFamily="18" charset="0"/>
              </a:rPr>
              <a:t>Traguardi per lo sviluppo delle competenze da raggiungere alla fine del terzo anno della scuola dell’infanzia</a:t>
            </a:r>
          </a:p>
          <a:p>
            <a:pPr algn="ctr"/>
            <a:r>
              <a:rPr lang="it-IT" sz="1400" b="1" dirty="0" smtClean="0">
                <a:latin typeface="Book Antiqua" pitchFamily="18" charset="0"/>
              </a:rPr>
              <a:t> (con riferimento alle indicazioni ministeriali della CEI</a:t>
            </a:r>
            <a:endParaRPr lang="it-IT" sz="1400" b="1" dirty="0">
              <a:latin typeface="Book Antiqua" pitchFamily="18" charset="0"/>
            </a:endParaRPr>
          </a:p>
        </p:txBody>
      </p:sp>
      <p:sp>
        <p:nvSpPr>
          <p:cNvPr id="12" name="Rettangolo 11"/>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789040" y="1331640"/>
            <a:ext cx="2952328" cy="4093428"/>
          </a:xfrm>
          <a:prstGeom prst="rect">
            <a:avLst/>
          </a:prstGeom>
          <a:noFill/>
          <a:ln w="28575">
            <a:solidFill>
              <a:srgbClr val="FFCC00"/>
            </a:solidFill>
          </a:ln>
        </p:spPr>
        <p:txBody>
          <a:bodyPr wrap="square" rtlCol="0">
            <a:spAutoFit/>
          </a:bodyPr>
          <a:lstStyle/>
          <a:p>
            <a:pPr algn="ctr"/>
            <a:endParaRPr lang="it-IT" b="1" dirty="0" smtClean="0">
              <a:solidFill>
                <a:srgbClr val="0070C0"/>
              </a:solidFill>
              <a:latin typeface="Tempus Sans ITC" pitchFamily="82" charset="0"/>
            </a:endParaRPr>
          </a:p>
          <a:p>
            <a:pPr algn="ctr"/>
            <a:r>
              <a:rPr lang="it-IT" b="1" dirty="0" smtClean="0">
                <a:ln>
                  <a:solidFill>
                    <a:srgbClr val="FFC000"/>
                  </a:solidFill>
                </a:ln>
                <a:solidFill>
                  <a:srgbClr val="FFC000"/>
                </a:solidFill>
                <a:latin typeface="Book Antiqua" pitchFamily="18" charset="0"/>
              </a:rPr>
              <a:t>LA CONOSCENZA DEL MONDO</a:t>
            </a:r>
            <a:endParaRPr lang="it-IT" sz="1600" b="1" dirty="0" smtClean="0">
              <a:ln>
                <a:solidFill>
                  <a:srgbClr val="FFC000"/>
                </a:solidFill>
              </a:ln>
              <a:solidFill>
                <a:srgbClr val="FFC000"/>
              </a:solidFill>
              <a:latin typeface="Book Antiqua" pitchFamily="18" charset="0"/>
            </a:endParaRPr>
          </a:p>
          <a:p>
            <a:pPr marL="342900" indent="-342900">
              <a:buAutoNum type="arabicParenR"/>
            </a:pPr>
            <a:r>
              <a:rPr lang="it-IT" sz="1000" b="1" dirty="0" smtClean="0">
                <a:latin typeface="Book Antiqua" pitchFamily="18" charset="0"/>
              </a:rPr>
              <a:t>Individuare posizioni e oggetti nello spazio, usando termini come: davanti – dietro, sopra- sotto, destro- sinistro,  eseguire correttamente un percorso  sulla base si indicazioni verbali</a:t>
            </a:r>
          </a:p>
          <a:p>
            <a:pPr marL="342900" indent="-342900">
              <a:buAutoNum type="arabicParenR"/>
            </a:pPr>
            <a:r>
              <a:rPr lang="it-IT" sz="1000" b="1" dirty="0" smtClean="0">
                <a:latin typeface="Book Antiqua" pitchFamily="18" charset="0"/>
              </a:rPr>
              <a:t>Saper collocare correttamente sé stesso, oggetti, persone nello spazio</a:t>
            </a:r>
          </a:p>
          <a:p>
            <a:pPr marL="342900" indent="-342900">
              <a:buAutoNum type="arabicParenR"/>
            </a:pPr>
            <a:r>
              <a:rPr lang="it-IT" sz="1000" b="1" dirty="0" smtClean="0">
                <a:latin typeface="Book Antiqua" pitchFamily="18" charset="0"/>
              </a:rPr>
              <a:t>Dimostrare di sapersi orientare nell’organizzazione cronologica della giornata</a:t>
            </a:r>
          </a:p>
          <a:p>
            <a:pPr marL="342900" indent="-342900">
              <a:buAutoNum type="arabicParenR"/>
            </a:pPr>
            <a:r>
              <a:rPr lang="it-IT" sz="1000" b="1" dirty="0" smtClean="0">
                <a:latin typeface="Book Antiqua" pitchFamily="18" charset="0"/>
              </a:rPr>
              <a:t>Conoscere i giorni della settimana e sapersi orientare nel tempo quotidiano</a:t>
            </a:r>
          </a:p>
          <a:p>
            <a:pPr marL="342900" indent="-342900">
              <a:buAutoNum type="arabicParenR"/>
            </a:pPr>
            <a:r>
              <a:rPr lang="it-IT" sz="1000" b="1" dirty="0" smtClean="0">
                <a:latin typeface="Book Antiqua" pitchFamily="18" charset="0"/>
              </a:rPr>
              <a:t>Utilizzare un linguaggio appropriato per descrivere le osservazione e le esperienze</a:t>
            </a:r>
          </a:p>
          <a:p>
            <a:pPr marL="342900" indent="-342900">
              <a:buAutoNum type="arabicParenR"/>
            </a:pPr>
            <a:r>
              <a:rPr lang="it-IT" sz="1000" b="1" dirty="0" smtClean="0">
                <a:latin typeface="Book Antiqua" pitchFamily="18" charset="0"/>
              </a:rPr>
              <a:t>Osservare i fenomeni naturali e gli organismi viventi , sulla base di criteri  e ipotesi con attenzione e sistematicità</a:t>
            </a:r>
          </a:p>
          <a:p>
            <a:pPr marL="342900" indent="-342900">
              <a:buAutoNum type="arabicParenR"/>
            </a:pPr>
            <a:r>
              <a:rPr lang="it-IT" sz="1000" b="1" dirty="0" smtClean="0">
                <a:latin typeface="Book Antiqua" pitchFamily="18" charset="0"/>
              </a:rPr>
              <a:t>Osservare con meraviglia ed esplorare con curiosità il mondo</a:t>
            </a:r>
          </a:p>
          <a:p>
            <a:endParaRPr lang="it-IT" sz="1600" b="1" dirty="0">
              <a:latin typeface="Book Antiqua" pitchFamily="18" charset="0"/>
            </a:endParaRPr>
          </a:p>
        </p:txBody>
      </p:sp>
      <p:sp>
        <p:nvSpPr>
          <p:cNvPr id="6" name="Rettangolo 5"/>
          <p:cNvSpPr/>
          <p:nvPr/>
        </p:nvSpPr>
        <p:spPr>
          <a:xfrm>
            <a:off x="4509120" y="8172400"/>
            <a:ext cx="180020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10</a:t>
            </a:r>
            <a:endParaRPr lang="it-IT" dirty="0">
              <a:solidFill>
                <a:schemeClr val="accent5"/>
              </a:solidFill>
            </a:endParaRPr>
          </a:p>
        </p:txBody>
      </p:sp>
      <p:sp>
        <p:nvSpPr>
          <p:cNvPr id="8" name="Rettangolo 7"/>
          <p:cNvSpPr/>
          <p:nvPr/>
        </p:nvSpPr>
        <p:spPr>
          <a:xfrm>
            <a:off x="1768046" y="251520"/>
            <a:ext cx="3706464" cy="769441"/>
          </a:xfrm>
          <a:prstGeom prst="rect">
            <a:avLst/>
          </a:prstGeom>
        </p:spPr>
        <p:txBody>
          <a:bodyPr wrap="none">
            <a:spAutoFit/>
          </a:bodyPr>
          <a:lstStyle/>
          <a:p>
            <a:pPr algn="ctr"/>
            <a:r>
              <a:rPr lang="it-IT" sz="2400" b="1" u="sng" dirty="0" smtClean="0">
                <a:ln>
                  <a:solidFill>
                    <a:schemeClr val="tx1"/>
                  </a:solidFill>
                </a:ln>
                <a:solidFill>
                  <a:srgbClr val="92D050"/>
                </a:solidFill>
                <a:latin typeface="Book Antiqua" pitchFamily="18" charset="0"/>
              </a:rPr>
              <a:t>Traguardi di competenza</a:t>
            </a:r>
          </a:p>
          <a:p>
            <a:pPr algn="ctr"/>
            <a:endParaRPr lang="it-IT" sz="2000" b="1" dirty="0" smtClean="0">
              <a:latin typeface="Tempus Sans ITC" pitchFamily="82" charset="0"/>
            </a:endParaRPr>
          </a:p>
        </p:txBody>
      </p:sp>
      <p:sp>
        <p:nvSpPr>
          <p:cNvPr id="9" name="CasellaDiTesto 8"/>
          <p:cNvSpPr txBox="1"/>
          <p:nvPr/>
        </p:nvSpPr>
        <p:spPr>
          <a:xfrm>
            <a:off x="764704" y="1331640"/>
            <a:ext cx="2952328" cy="4524315"/>
          </a:xfrm>
          <a:prstGeom prst="rect">
            <a:avLst/>
          </a:prstGeom>
          <a:noFill/>
          <a:ln w="28575">
            <a:solidFill>
              <a:srgbClr val="FF00FF"/>
            </a:solidFill>
          </a:ln>
        </p:spPr>
        <p:txBody>
          <a:bodyPr wrap="square" rtlCol="0">
            <a:spAutoFit/>
          </a:bodyPr>
          <a:lstStyle/>
          <a:p>
            <a:pPr algn="ctr"/>
            <a:endParaRPr lang="it-IT" sz="1600" b="1" dirty="0" smtClean="0">
              <a:latin typeface="Tempus Sans ITC" pitchFamily="82" charset="0"/>
            </a:endParaRPr>
          </a:p>
          <a:p>
            <a:pPr algn="ctr"/>
            <a:r>
              <a:rPr lang="it-IT" b="1" dirty="0" smtClean="0">
                <a:ln>
                  <a:solidFill>
                    <a:srgbClr val="FF00FF"/>
                  </a:solidFill>
                </a:ln>
                <a:solidFill>
                  <a:srgbClr val="FF00FF"/>
                </a:solidFill>
                <a:latin typeface="Book Antiqua" pitchFamily="18" charset="0"/>
              </a:rPr>
              <a:t>IMMAGINI, SUONI, COLORI</a:t>
            </a:r>
            <a:endParaRPr lang="it-IT" sz="1600" b="1" dirty="0" smtClean="0">
              <a:ln>
                <a:solidFill>
                  <a:srgbClr val="FF00FF"/>
                </a:solidFill>
              </a:ln>
              <a:solidFill>
                <a:srgbClr val="FF00FF"/>
              </a:solidFill>
              <a:latin typeface="Book Antiqua" pitchFamily="18" charset="0"/>
            </a:endParaRPr>
          </a:p>
          <a:p>
            <a:pPr marL="342900" indent="-342900">
              <a:buAutoNum type="arabicParenR"/>
            </a:pPr>
            <a:r>
              <a:rPr lang="it-IT" sz="1000" b="1" dirty="0" smtClean="0">
                <a:latin typeface="Book Antiqua" pitchFamily="18" charset="0"/>
              </a:rPr>
              <a:t>Comunicare, esprimere emozioni, raccontare usando le varie possibilità di linguaggio che il corpo conosce</a:t>
            </a:r>
          </a:p>
          <a:p>
            <a:pPr marL="342900" indent="-342900">
              <a:buAutoNum type="arabicParenR"/>
            </a:pPr>
            <a:r>
              <a:rPr lang="it-IT" sz="1000" b="1" dirty="0" smtClean="0">
                <a:latin typeface="Book Antiqua" pitchFamily="18" charset="0"/>
              </a:rPr>
              <a:t>Inventare storie e sapersi esprimere attraverso diverse forme di rappresentazione e drammatizzazione</a:t>
            </a:r>
          </a:p>
          <a:p>
            <a:pPr marL="342900" indent="-342900">
              <a:buAutoNum type="arabicParenR"/>
            </a:pPr>
            <a:r>
              <a:rPr lang="it-IT" sz="1000" b="1" dirty="0" smtClean="0">
                <a:latin typeface="Book Antiqua" pitchFamily="18" charset="0"/>
              </a:rPr>
              <a:t>Esplorare i materiali e utilizzarli con creatività</a:t>
            </a:r>
          </a:p>
          <a:p>
            <a:pPr marL="342900" indent="-342900">
              <a:buAutoNum type="arabicParenR"/>
            </a:pPr>
            <a:r>
              <a:rPr lang="it-IT" sz="1000" b="1" dirty="0" smtClean="0">
                <a:latin typeface="Book Antiqua" pitchFamily="18" charset="0"/>
              </a:rPr>
              <a:t>Appassionarsi a  portare a termine il proprio lavoro</a:t>
            </a:r>
          </a:p>
          <a:p>
            <a:pPr marL="342900" indent="-342900">
              <a:buAutoNum type="arabicParenR"/>
            </a:pPr>
            <a:r>
              <a:rPr lang="it-IT" sz="1000" b="1" dirty="0" smtClean="0">
                <a:latin typeface="Book Antiqua" pitchFamily="18" charset="0"/>
              </a:rPr>
              <a:t>Seguire con curiosità r piacere spettacoli di vario tipo: teatrali, musicali, visivi, di animazione.</a:t>
            </a:r>
          </a:p>
          <a:p>
            <a:pPr marL="342900" indent="-342900">
              <a:buAutoNum type="arabicParenR"/>
            </a:pPr>
            <a:r>
              <a:rPr lang="it-IT" sz="1000" b="1" dirty="0" smtClean="0">
                <a:latin typeface="Book Antiqua" pitchFamily="18" charset="0"/>
              </a:rPr>
              <a:t>Sviluppare interesse per l’ascolto della musica, delle opere d’arte e del canto corale</a:t>
            </a:r>
          </a:p>
          <a:p>
            <a:pPr marL="342900" indent="-342900">
              <a:buAutoNum type="arabicParenR"/>
            </a:pPr>
            <a:r>
              <a:rPr lang="it-IT" sz="1000" b="1" dirty="0" smtClean="0">
                <a:latin typeface="Book Antiqua" pitchFamily="18" charset="0"/>
              </a:rPr>
              <a:t>Riconoscere alcuni linguaggi simbolici  caratteristici delle tradizioni e della vita dei cristiani (segni, feste, preghiere, canti, </a:t>
            </a:r>
            <a:r>
              <a:rPr lang="it-IT" sz="1000" b="1" dirty="0" err="1" smtClean="0">
                <a:latin typeface="Book Antiqua" pitchFamily="18" charset="0"/>
              </a:rPr>
              <a:t>ecc…</a:t>
            </a:r>
            <a:r>
              <a:rPr lang="it-IT" sz="1000" b="1" dirty="0" smtClean="0">
                <a:latin typeface="Book Antiqua" pitchFamily="18" charset="0"/>
              </a:rPr>
              <a:t>), per poter esprimere con creatività il proprio </a:t>
            </a:r>
            <a:r>
              <a:rPr lang="it-IT" sz="1000" b="1" dirty="0" err="1" smtClean="0">
                <a:latin typeface="Book Antiqua" pitchFamily="18" charset="0"/>
              </a:rPr>
              <a:t>percoro</a:t>
            </a:r>
            <a:r>
              <a:rPr lang="it-IT" sz="1000" b="1" dirty="0" smtClean="0">
                <a:latin typeface="Book Antiqua" pitchFamily="18" charset="0"/>
              </a:rPr>
              <a:t> religioso</a:t>
            </a:r>
          </a:p>
          <a:p>
            <a:pPr marL="342900" indent="-342900">
              <a:buAutoNum type="arabicParenR"/>
            </a:pPr>
            <a:endParaRPr lang="it-IT" sz="1000" b="1" dirty="0" smtClean="0">
              <a:latin typeface="Book Antiqua" pitchFamily="18" charset="0"/>
            </a:endParaRPr>
          </a:p>
          <a:p>
            <a:endParaRPr lang="it-IT" sz="1600" b="1" dirty="0">
              <a:latin typeface="Tempus Sans ITC" pitchFamily="82" charset="0"/>
            </a:endParaRPr>
          </a:p>
        </p:txBody>
      </p:sp>
      <p:sp>
        <p:nvSpPr>
          <p:cNvPr id="10" name="Rettangolo 9"/>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4704" y="0"/>
            <a:ext cx="6093296" cy="7663636"/>
          </a:xfrm>
          <a:prstGeom prst="rect">
            <a:avLst/>
          </a:prstGeom>
        </p:spPr>
        <p:txBody>
          <a:bodyPr wrap="square">
            <a:spAutoFit/>
          </a:bodyPr>
          <a:lstStyle/>
          <a:p>
            <a:pPr algn="ctr"/>
            <a:r>
              <a:rPr lang="it-IT" sz="3200" b="1" dirty="0" smtClean="0">
                <a:ln>
                  <a:solidFill>
                    <a:schemeClr val="tx1"/>
                  </a:solidFill>
                </a:ln>
                <a:solidFill>
                  <a:srgbClr val="92D050"/>
                </a:solidFill>
                <a:latin typeface="Book Antiqua" pitchFamily="18" charset="0"/>
              </a:rPr>
              <a:t>RELIGIONE</a:t>
            </a:r>
          </a:p>
          <a:p>
            <a:pPr algn="ctr"/>
            <a:endParaRPr lang="it-IT" sz="2400" dirty="0" smtClean="0">
              <a:latin typeface="Book Antiqua" pitchFamily="18" charset="0"/>
            </a:endParaRPr>
          </a:p>
          <a:p>
            <a:pPr algn="ctr"/>
            <a:r>
              <a:rPr lang="it-IT" sz="2400" b="1" dirty="0" smtClean="0">
                <a:ln>
                  <a:solidFill>
                    <a:schemeClr val="tx1"/>
                  </a:solidFill>
                </a:ln>
                <a:solidFill>
                  <a:srgbClr val="92D050"/>
                </a:solidFill>
                <a:latin typeface="Book Antiqua" pitchFamily="18" charset="0"/>
              </a:rPr>
              <a:t>I Santi e le festività</a:t>
            </a:r>
          </a:p>
          <a:p>
            <a:pPr algn="ctr"/>
            <a:endParaRPr lang="it-IT" sz="2400" b="1" dirty="0" smtClean="0">
              <a:latin typeface="Book Antiqua" pitchFamily="18" charset="0"/>
            </a:endParaRPr>
          </a:p>
          <a:p>
            <a:pPr algn="ctr"/>
            <a:r>
              <a:rPr lang="it-IT" sz="2400" b="1" dirty="0" smtClean="0">
                <a:ln>
                  <a:solidFill>
                    <a:schemeClr val="tx1"/>
                  </a:solidFill>
                </a:ln>
                <a:solidFill>
                  <a:srgbClr val="92D050"/>
                </a:solidFill>
                <a:latin typeface="Book Antiqua" pitchFamily="18" charset="0"/>
              </a:rPr>
              <a:t>Motivazione</a:t>
            </a:r>
          </a:p>
          <a:p>
            <a:r>
              <a:rPr lang="it-IT" sz="1400" dirty="0" smtClean="0">
                <a:latin typeface="Book Antiqua" pitchFamily="18" charset="0"/>
              </a:rPr>
              <a:t>Con questo ultimo progetto di educazione religiosa vogliamo trasmettere ai bambini, guidati dall’esempio dei Santi l’importanza di aiutare il prossimo, nostro fratello, in quanto tutti siamo figli dello stesso Creatore. In questo cammino i bambini </a:t>
            </a:r>
            <a:r>
              <a:rPr lang="it-IT" sz="1400" dirty="0" err="1" smtClean="0">
                <a:latin typeface="Book Antiqua" pitchFamily="18" charset="0"/>
              </a:rPr>
              <a:t>scopriranno</a:t>
            </a:r>
            <a:r>
              <a:rPr lang="it-IT" sz="1400" dirty="0" smtClean="0">
                <a:latin typeface="Book Antiqua" pitchFamily="18" charset="0"/>
              </a:rPr>
              <a:t> la vita come dono di Dio, la relazione umana e l’amicizia di Dio con l’uomo. Proporremo ai bambini alcune figure di Santi più o meno conosciuti ma tutti accomunati dall’amore verso Dio. L’argomento che tratteremo è senza dubbio molto importante, è per questo motivo che noi insegnanti abbiamo scelto, al fine di favorire l’acquisizione dei valori religiosi, di basare la scelta delle attività educative sulla narrazione (ascolto di brevi storie che raccontano la vita dei Santi), sull’osservazione (immagini, luoghi e persone che ci circondano), sull’utilizzo di attività creative e di rielaborazioni grafico-pittoriche.</a:t>
            </a:r>
            <a:endParaRPr lang="it-IT" sz="1400" b="1" dirty="0" smtClean="0">
              <a:latin typeface="Book Antiqua" pitchFamily="18" charset="0"/>
            </a:endParaRPr>
          </a:p>
          <a:p>
            <a:endParaRPr lang="it-IT" sz="1400" dirty="0" smtClean="0">
              <a:latin typeface="Book Antiqua" pitchFamily="18" charset="0"/>
            </a:endParaRPr>
          </a:p>
          <a:p>
            <a:pPr algn="ctr"/>
            <a:r>
              <a:rPr lang="it-IT" sz="2400" dirty="0" smtClean="0">
                <a:ln>
                  <a:solidFill>
                    <a:schemeClr val="tx1"/>
                  </a:solidFill>
                </a:ln>
                <a:solidFill>
                  <a:srgbClr val="92D050"/>
                </a:solidFill>
                <a:latin typeface="Book Antiqua" pitchFamily="18" charset="0"/>
              </a:rPr>
              <a:t>Finalità </a:t>
            </a:r>
          </a:p>
          <a:p>
            <a:pPr>
              <a:buFont typeface="Wingdings" pitchFamily="2" charset="2"/>
              <a:buChar char="§"/>
            </a:pPr>
            <a:r>
              <a:rPr lang="it-IT" sz="1400" dirty="0" smtClean="0">
                <a:latin typeface="Book Antiqua" pitchFamily="18" charset="0"/>
              </a:rPr>
              <a:t>Osservare con meraviglia ed esplorare con curiosità il mondo, riconosciuto dai cristiani e da tanti uomini religiosi come dono di Dio Creatore, per sviluppare sentimenti di responsabilità nei confronti della realtà, abitandola con fiducia e speranza</a:t>
            </a:r>
          </a:p>
          <a:p>
            <a:pPr>
              <a:buFont typeface="Wingdings" pitchFamily="2" charset="2"/>
              <a:buChar char="§"/>
            </a:pPr>
            <a:r>
              <a:rPr lang="it-IT" sz="1400" dirty="0" smtClean="0">
                <a:latin typeface="Book Antiqua" pitchFamily="18" charset="0"/>
              </a:rPr>
              <a:t>Conoscere la figura di alcuni Santi e il loro vissuto che li ha portati alla Santità</a:t>
            </a:r>
          </a:p>
          <a:p>
            <a:pPr>
              <a:buFont typeface="Wingdings" pitchFamily="2" charset="2"/>
              <a:buChar char="§"/>
            </a:pPr>
            <a:r>
              <a:rPr lang="it-IT" sz="1400" dirty="0" smtClean="0">
                <a:latin typeface="Book Antiqua" pitchFamily="18" charset="0"/>
              </a:rPr>
              <a:t>Riconoscere l’importanza del rispetto e l’aiuto verso il prossimo</a:t>
            </a:r>
          </a:p>
          <a:p>
            <a:pPr>
              <a:buFont typeface="Wingdings" pitchFamily="2" charset="2"/>
              <a:buChar char="§"/>
            </a:pPr>
            <a:r>
              <a:rPr lang="it-IT" sz="1400" dirty="0" smtClean="0">
                <a:latin typeface="Book Antiqua" pitchFamily="18" charset="0"/>
              </a:rPr>
              <a:t>Comprendere l’importanza della preghiera e della bontà di Dio</a:t>
            </a:r>
          </a:p>
          <a:p>
            <a:pPr>
              <a:buFont typeface="Wingdings" pitchFamily="2" charset="2"/>
              <a:buChar char="§"/>
            </a:pPr>
            <a:endParaRPr lang="it-IT" sz="1400" dirty="0" smtClean="0">
              <a:latin typeface="Book Antiqua" pitchFamily="18" charset="0"/>
            </a:endParaRPr>
          </a:p>
          <a:p>
            <a:endParaRPr lang="it-IT" dirty="0"/>
          </a:p>
        </p:txBody>
      </p:sp>
      <p:sp>
        <p:nvSpPr>
          <p:cNvPr id="4" name="CasellaDiTesto 3"/>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13</a:t>
            </a:r>
            <a:endParaRPr lang="it-IT" dirty="0">
              <a:solidFill>
                <a:schemeClr val="accent5"/>
              </a:solidFill>
            </a:endParaRPr>
          </a:p>
        </p:txBody>
      </p:sp>
      <p:sp>
        <p:nvSpPr>
          <p:cNvPr id="5" name="Rettangolo 4"/>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4704" y="0"/>
            <a:ext cx="6093296" cy="738664"/>
          </a:xfrm>
          <a:prstGeom prst="rect">
            <a:avLst/>
          </a:prstGeom>
        </p:spPr>
        <p:txBody>
          <a:bodyPr wrap="square">
            <a:spAutoFit/>
          </a:bodyPr>
          <a:lstStyle/>
          <a:p>
            <a:pPr algn="ctr"/>
            <a:r>
              <a:rPr lang="it-IT" sz="2800" b="1" dirty="0" smtClean="0">
                <a:ln>
                  <a:solidFill>
                    <a:schemeClr val="tx1"/>
                  </a:solidFill>
                </a:ln>
                <a:solidFill>
                  <a:srgbClr val="92D050"/>
                </a:solidFill>
                <a:latin typeface="Book Antiqua" pitchFamily="18" charset="0"/>
              </a:rPr>
              <a:t>Obiettivi</a:t>
            </a:r>
          </a:p>
          <a:p>
            <a:endParaRPr lang="it-IT" sz="1400" dirty="0" smtClean="0">
              <a:latin typeface="Tempus Sans ITC" pitchFamily="82" charset="0"/>
            </a:endParaRPr>
          </a:p>
        </p:txBody>
      </p:sp>
      <p:sp>
        <p:nvSpPr>
          <p:cNvPr id="4" name="CasellaDiTesto 3"/>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13</a:t>
            </a:r>
            <a:endParaRPr lang="it-IT" dirty="0">
              <a:solidFill>
                <a:schemeClr val="accent5"/>
              </a:solidFill>
            </a:endParaRPr>
          </a:p>
        </p:txBody>
      </p:sp>
      <p:sp>
        <p:nvSpPr>
          <p:cNvPr id="5" name="Rettangolo 4"/>
          <p:cNvSpPr/>
          <p:nvPr/>
        </p:nvSpPr>
        <p:spPr>
          <a:xfrm>
            <a:off x="908720" y="467544"/>
            <a:ext cx="5760640" cy="3231654"/>
          </a:xfrm>
          <a:prstGeom prst="rect">
            <a:avLst/>
          </a:prstGeom>
        </p:spPr>
        <p:txBody>
          <a:bodyPr wrap="square">
            <a:spAutoFit/>
          </a:bodyPr>
          <a:lstStyle/>
          <a:p>
            <a:pPr>
              <a:buFont typeface="Wingdings" pitchFamily="2" charset="2"/>
              <a:buChar char="ü"/>
            </a:pPr>
            <a:r>
              <a:rPr lang="it-IT" sz="1400" dirty="0" smtClean="0">
                <a:latin typeface="Book Antiqua" pitchFamily="18" charset="0"/>
              </a:rPr>
              <a:t>Percepire quanto è grande l’amore di Dio per tutti noi</a:t>
            </a:r>
          </a:p>
          <a:p>
            <a:pPr>
              <a:buFont typeface="Wingdings" pitchFamily="2" charset="2"/>
              <a:buChar char="ü"/>
            </a:pPr>
            <a:r>
              <a:rPr lang="it-IT" sz="1400" dirty="0" smtClean="0">
                <a:latin typeface="Book Antiqua" pitchFamily="18" charset="0"/>
              </a:rPr>
              <a:t>Scoprire la figura dei Santi e interiorizzarne gli insegnamenti</a:t>
            </a:r>
          </a:p>
          <a:p>
            <a:pPr>
              <a:buFont typeface="Wingdings" pitchFamily="2" charset="2"/>
              <a:buChar char="ü"/>
            </a:pPr>
            <a:r>
              <a:rPr lang="it-IT" sz="1400" dirty="0" smtClean="0">
                <a:latin typeface="Book Antiqua" pitchFamily="18" charset="0"/>
              </a:rPr>
              <a:t>Conoscere e saper narrare alcuni episodi della vita di alcuni Santi</a:t>
            </a:r>
          </a:p>
          <a:p>
            <a:pPr>
              <a:buFont typeface="Wingdings" pitchFamily="2" charset="2"/>
              <a:buChar char="ü"/>
            </a:pPr>
            <a:r>
              <a:rPr lang="it-IT" sz="1400" dirty="0" smtClean="0">
                <a:latin typeface="Book Antiqua" pitchFamily="18" charset="0"/>
              </a:rPr>
              <a:t>Riconoscere gesti di pace e di aiuto</a:t>
            </a:r>
          </a:p>
          <a:p>
            <a:pPr>
              <a:buFont typeface="Wingdings" pitchFamily="2" charset="2"/>
              <a:buChar char="ü"/>
            </a:pPr>
            <a:r>
              <a:rPr lang="it-IT" sz="1400" dirty="0" smtClean="0">
                <a:latin typeface="Book Antiqua" pitchFamily="18" charset="0"/>
              </a:rPr>
              <a:t>Rappresentare graficamente alcuni Santi</a:t>
            </a:r>
          </a:p>
          <a:p>
            <a:pPr>
              <a:buFont typeface="Wingdings" pitchFamily="2" charset="2"/>
              <a:buChar char="ü"/>
            </a:pPr>
            <a:r>
              <a:rPr lang="it-IT" sz="1400" dirty="0" smtClean="0">
                <a:latin typeface="Book Antiqua" pitchFamily="18" charset="0"/>
              </a:rPr>
              <a:t>Sviluppare curiosità verso la figura dei Santi</a:t>
            </a:r>
          </a:p>
          <a:p>
            <a:pPr>
              <a:buFont typeface="Wingdings" pitchFamily="2" charset="2"/>
              <a:buChar char="ü"/>
            </a:pPr>
            <a:r>
              <a:rPr lang="it-IT" sz="1400" dirty="0" smtClean="0">
                <a:latin typeface="Book Antiqua" pitchFamily="18" charset="0"/>
              </a:rPr>
              <a:t>Comprendere che dietro ai gesti compiuti dai Santi c’è sempre la “mano” di Dio </a:t>
            </a:r>
          </a:p>
          <a:p>
            <a:pPr>
              <a:buFont typeface="Wingdings" pitchFamily="2" charset="2"/>
              <a:buChar char="ü"/>
            </a:pPr>
            <a:r>
              <a:rPr lang="it-IT" sz="1400" dirty="0" smtClean="0">
                <a:latin typeface="Book Antiqua" pitchFamily="18" charset="0"/>
              </a:rPr>
              <a:t>Saper individuare i simboli delle principali feste e tradizioni cristiane</a:t>
            </a:r>
          </a:p>
          <a:p>
            <a:pPr>
              <a:buFont typeface="Wingdings" pitchFamily="2" charset="2"/>
              <a:buChar char="ü"/>
            </a:pPr>
            <a:r>
              <a:rPr lang="it-IT" sz="1400" dirty="0" smtClean="0">
                <a:latin typeface="Book Antiqua" pitchFamily="18" charset="0"/>
              </a:rPr>
              <a:t> Memorizzare e ripetere poesie per i giorni di festa</a:t>
            </a:r>
          </a:p>
          <a:p>
            <a:pPr>
              <a:buFont typeface="Wingdings" pitchFamily="2" charset="2"/>
              <a:buChar char="ü"/>
            </a:pPr>
            <a:r>
              <a:rPr lang="it-IT" sz="1400" dirty="0" smtClean="0">
                <a:latin typeface="Book Antiqua" pitchFamily="18" charset="0"/>
              </a:rPr>
              <a:t>Saper collaborare per la realizzazione dell’albero e del presepe</a:t>
            </a:r>
          </a:p>
          <a:p>
            <a:pPr>
              <a:buFont typeface="Wingdings" pitchFamily="2" charset="2"/>
              <a:buChar char="ü"/>
            </a:pPr>
            <a:endParaRPr lang="it-IT" dirty="0" smtClean="0"/>
          </a:p>
          <a:p>
            <a:pPr>
              <a:buFont typeface="Wingdings" pitchFamily="2" charset="2"/>
              <a:buChar char="ü"/>
            </a:pPr>
            <a:endParaRPr lang="it-IT" dirty="0"/>
          </a:p>
        </p:txBody>
      </p:sp>
      <p:sp>
        <p:nvSpPr>
          <p:cNvPr id="6" name="Rettangolo 5"/>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pic>
        <p:nvPicPr>
          <p:cNvPr id="3074" name="Picture 2" descr="Adesivo San Francesco d&amp;#39;Assisi • Pixers® - Viviamo per il cambiamento"/>
          <p:cNvPicPr>
            <a:picLocks noChangeAspect="1" noChangeArrowheads="1"/>
          </p:cNvPicPr>
          <p:nvPr/>
        </p:nvPicPr>
        <p:blipFill>
          <a:blip r:embed="rId2" cstate="print"/>
          <a:srcRect/>
          <a:stretch>
            <a:fillRect/>
          </a:stretch>
        </p:blipFill>
        <p:spPr bwMode="auto">
          <a:xfrm rot="462124">
            <a:off x="1475031" y="3068354"/>
            <a:ext cx="4816882" cy="481688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4704" y="0"/>
            <a:ext cx="6093296" cy="8956298"/>
          </a:xfrm>
          <a:prstGeom prst="rect">
            <a:avLst/>
          </a:prstGeom>
        </p:spPr>
        <p:txBody>
          <a:bodyPr wrap="square">
            <a:spAutoFit/>
          </a:bodyPr>
          <a:lstStyle/>
          <a:p>
            <a:pPr algn="ctr"/>
            <a:r>
              <a:rPr lang="it-IT" sz="3200" dirty="0" smtClean="0"/>
              <a:t> </a:t>
            </a:r>
            <a:r>
              <a:rPr lang="it-IT" sz="2800" b="1" dirty="0" smtClean="0">
                <a:ln>
                  <a:solidFill>
                    <a:schemeClr val="tx1"/>
                  </a:solidFill>
                </a:ln>
                <a:solidFill>
                  <a:srgbClr val="92D050"/>
                </a:solidFill>
                <a:latin typeface="Book Antiqua" pitchFamily="18" charset="0"/>
              </a:rPr>
              <a:t>Progetto  Gioco libero</a:t>
            </a:r>
          </a:p>
          <a:p>
            <a:pPr algn="ctr"/>
            <a:endParaRPr lang="it-IT" sz="2800" dirty="0" smtClean="0">
              <a:latin typeface="Tempus Sans ITC" pitchFamily="82" charset="0"/>
            </a:endParaRPr>
          </a:p>
          <a:p>
            <a:pPr algn="ctr"/>
            <a:r>
              <a:rPr lang="it-IT" sz="2400" b="1" dirty="0" smtClean="0">
                <a:ln>
                  <a:solidFill>
                    <a:schemeClr val="tx1"/>
                  </a:solidFill>
                </a:ln>
                <a:solidFill>
                  <a:srgbClr val="92D050"/>
                </a:solidFill>
                <a:latin typeface="Book Antiqua" pitchFamily="18" charset="0"/>
              </a:rPr>
              <a:t>Premessa </a:t>
            </a:r>
          </a:p>
          <a:p>
            <a:r>
              <a:rPr lang="it-IT" sz="1400" dirty="0" smtClean="0">
                <a:latin typeface="Book Antiqua" pitchFamily="18" charset="0"/>
              </a:rPr>
              <a:t>Il gioco è quelle attività cui il bambino si dedica per libera scelta e per il solo piacere di farlo, è il principale modo di esprimersi del bambino in età prescolare, è il suo linguaggio .</a:t>
            </a:r>
          </a:p>
          <a:p>
            <a:r>
              <a:rPr lang="it-IT" sz="1400" dirty="0" smtClean="0">
                <a:latin typeface="Book Antiqua" pitchFamily="18" charset="0"/>
              </a:rPr>
              <a:t>Il gioco libero è quello in cui il bambino è libero di scegliere, se stare o no nel gioco, se partecipare o meno: possono esserci delle regole ma è il bambino che sceglie in maniera totalmente libera se sottostare a quelle regole. Il gioco non è legato ad un prodotto, ma c’è piacevolezza e libertà . Ci proponiamo di proporre il gioco ai bambini almeno una volta a settimana nei momenti generalmente dedicati alle attività educative e con la partecipazione di noi insegnanti che staremo al loro gioco. Normalmente , invece è pro posto nei momenti della giornata relativi all’intervallo, ai momenti di transizione come se fosse poco importante  in realtà è fondamentale  tanto quanto le altre attività proposte dall’adulto. </a:t>
            </a:r>
          </a:p>
          <a:p>
            <a:r>
              <a:rPr lang="it-IT" sz="1400" dirty="0" smtClean="0">
                <a:latin typeface="Book Antiqua" pitchFamily="18" charset="0"/>
              </a:rPr>
              <a:t>Quando gioca il bambino sembra dire : “ Non disturbatemi sto lavorando!”</a:t>
            </a:r>
          </a:p>
          <a:p>
            <a:r>
              <a:rPr lang="it-IT" sz="1400" dirty="0" smtClean="0">
                <a:latin typeface="Book Antiqua" pitchFamily="18" charset="0"/>
              </a:rPr>
              <a:t>E’ come se staccasse i contatti da tutto quanto viene attorno. Spesso per i genitori giocare equivale a pensare che sia una perdita di tempo , come se si fossero dimenticati di essere stati bambini. Tendono così a sottovalutare non solo il piacere che ha dato a loro il gioco, ma anche l’importanza che ha avuto nella loro infanzia.</a:t>
            </a:r>
          </a:p>
          <a:p>
            <a:r>
              <a:rPr lang="it-IT" sz="1400" dirty="0" smtClean="0">
                <a:latin typeface="Book Antiqua" pitchFamily="18" charset="0"/>
              </a:rPr>
              <a:t>Il gioco infantile ha la capacità di creare un ponte fra la fantasia e la realtà esorcizzare le sue paure più nascoste ed esternare le sue emozioni </a:t>
            </a:r>
          </a:p>
          <a:p>
            <a:pPr algn="ctr"/>
            <a:r>
              <a:rPr lang="it-IT" sz="1400" dirty="0" smtClean="0">
                <a:latin typeface="Book Antiqua" pitchFamily="18" charset="0"/>
              </a:rPr>
              <a:t> </a:t>
            </a:r>
            <a:endParaRPr lang="it-IT" sz="1400" b="1" dirty="0" smtClean="0">
              <a:ln>
                <a:solidFill>
                  <a:schemeClr val="tx1"/>
                </a:solidFill>
              </a:ln>
              <a:solidFill>
                <a:srgbClr val="92D050"/>
              </a:solidFill>
              <a:latin typeface="Book Antiqua" pitchFamily="18" charset="0"/>
            </a:endParaRPr>
          </a:p>
          <a:p>
            <a:pPr algn="ctr"/>
            <a:r>
              <a:rPr lang="it-IT" sz="2400" b="1" dirty="0" smtClean="0">
                <a:ln>
                  <a:solidFill>
                    <a:schemeClr val="tx1"/>
                  </a:solidFill>
                </a:ln>
                <a:solidFill>
                  <a:srgbClr val="92D050"/>
                </a:solidFill>
                <a:latin typeface="Book Antiqua" pitchFamily="18" charset="0"/>
              </a:rPr>
              <a:t>Motivazione</a:t>
            </a:r>
          </a:p>
          <a:p>
            <a:r>
              <a:rPr lang="it-IT" sz="1400" dirty="0" smtClean="0">
                <a:latin typeface="Book Antiqua" pitchFamily="18" charset="0"/>
              </a:rPr>
              <a:t>Insieme alla mania dei giocattoli “intelligenti”, studiati in funzione di un apprendimento precoce, che impediscono al bambino ogni apporto creativo obbligandolo a seguire passivamente regole e schemi prestabiliti, è sempre più la tendenza a organizzare il suo tempo occupandolo con corsi di danza, musica, calcio, ceramica, </a:t>
            </a:r>
            <a:r>
              <a:rPr lang="it-IT" sz="1400" dirty="0" err="1" smtClean="0">
                <a:latin typeface="Book Antiqua" pitchFamily="18" charset="0"/>
              </a:rPr>
              <a:t>ginnastica…</a:t>
            </a:r>
            <a:endParaRPr lang="it-IT" sz="1400" dirty="0" smtClean="0">
              <a:latin typeface="Book Antiqua" pitchFamily="18" charset="0"/>
            </a:endParaRPr>
          </a:p>
          <a:p>
            <a:r>
              <a:rPr lang="it-IT" sz="1400" dirty="0" smtClean="0">
                <a:latin typeface="Book Antiqua" pitchFamily="18" charset="0"/>
              </a:rPr>
              <a:t>Il gioco libero, di pura invenzione e fantasia,  non è solo piacere e divertimento ma per il bambino è una necessità, un “lavoro” che sviluppa le sue capacità intellettuali molto di più di qualsiasi corso organizzato</a:t>
            </a:r>
          </a:p>
          <a:p>
            <a:endParaRPr lang="it-IT" sz="1400" dirty="0" smtClean="0">
              <a:latin typeface="Book Antiqua" pitchFamily="18" charset="0"/>
            </a:endParaRPr>
          </a:p>
          <a:p>
            <a:endParaRPr lang="it-IT" sz="1400" dirty="0" smtClean="0">
              <a:latin typeface="Tempus Sans ITC" pitchFamily="82" charset="0"/>
            </a:endParaRPr>
          </a:p>
          <a:p>
            <a:endParaRPr lang="it-IT" dirty="0"/>
          </a:p>
        </p:txBody>
      </p:sp>
      <p:sp>
        <p:nvSpPr>
          <p:cNvPr id="4" name="CasellaDiTesto 3"/>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13</a:t>
            </a:r>
            <a:endParaRPr lang="it-IT" dirty="0">
              <a:solidFill>
                <a:schemeClr val="accent5"/>
              </a:solidFill>
            </a:endParaRPr>
          </a:p>
        </p:txBody>
      </p:sp>
      <p:sp>
        <p:nvSpPr>
          <p:cNvPr id="5" name="Rettangolo 4"/>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4704" y="0"/>
            <a:ext cx="6093296" cy="646331"/>
          </a:xfrm>
          <a:prstGeom prst="rect">
            <a:avLst/>
          </a:prstGeom>
        </p:spPr>
        <p:txBody>
          <a:bodyPr wrap="square">
            <a:spAutoFit/>
          </a:bodyPr>
          <a:lstStyle/>
          <a:p>
            <a:endParaRPr lang="it-IT" dirty="0" smtClean="0"/>
          </a:p>
          <a:p>
            <a:endParaRPr lang="it-IT" dirty="0"/>
          </a:p>
        </p:txBody>
      </p:sp>
      <p:sp>
        <p:nvSpPr>
          <p:cNvPr id="4" name="Rettangolo 3"/>
          <p:cNvSpPr/>
          <p:nvPr/>
        </p:nvSpPr>
        <p:spPr>
          <a:xfrm>
            <a:off x="836712" y="179512"/>
            <a:ext cx="5832648" cy="5878532"/>
          </a:xfrm>
          <a:prstGeom prst="rect">
            <a:avLst/>
          </a:prstGeom>
        </p:spPr>
        <p:txBody>
          <a:bodyPr wrap="square">
            <a:spAutoFit/>
          </a:bodyPr>
          <a:lstStyle/>
          <a:p>
            <a:pPr algn="ctr"/>
            <a:r>
              <a:rPr lang="it-IT" sz="2400" b="1" dirty="0" smtClean="0">
                <a:ln>
                  <a:solidFill>
                    <a:schemeClr val="tx1"/>
                  </a:solidFill>
                </a:ln>
                <a:solidFill>
                  <a:srgbClr val="92D050"/>
                </a:solidFill>
                <a:latin typeface="Book Antiqua" pitchFamily="18" charset="0"/>
              </a:rPr>
              <a:t>Finalità</a:t>
            </a:r>
          </a:p>
          <a:p>
            <a:pPr>
              <a:buFont typeface="Arial" pitchFamily="34" charset="0"/>
              <a:buChar char="•"/>
            </a:pPr>
            <a:r>
              <a:rPr lang="it-IT" sz="1400" dirty="0" smtClean="0">
                <a:latin typeface="Book Antiqua" pitchFamily="18" charset="0"/>
              </a:rPr>
              <a:t>Intuire  che il gioco è l’essenza stessa dell’infanzia, l’età in cui si impara a vivere</a:t>
            </a:r>
          </a:p>
          <a:p>
            <a:pPr>
              <a:buFont typeface="Arial" pitchFamily="34" charset="0"/>
              <a:buChar char="•"/>
            </a:pPr>
            <a:r>
              <a:rPr lang="it-IT" sz="1400" dirty="0" smtClean="0">
                <a:latin typeface="Book Antiqua" pitchFamily="18" charset="0"/>
              </a:rPr>
              <a:t>Intuire che il gioco non è solo  piacere e divertimento ma una necessità</a:t>
            </a:r>
          </a:p>
          <a:p>
            <a:pPr>
              <a:buFont typeface="Arial" pitchFamily="34" charset="0"/>
              <a:buChar char="•"/>
            </a:pPr>
            <a:r>
              <a:rPr lang="it-IT" sz="1400" dirty="0" smtClean="0">
                <a:latin typeface="Book Antiqua" pitchFamily="18" charset="0"/>
              </a:rPr>
              <a:t>Sviluppare il senso dell’ identità personale, percepire le proprie esigenze e i propri sentimenti</a:t>
            </a:r>
          </a:p>
          <a:p>
            <a:pPr>
              <a:buFont typeface="Arial" pitchFamily="34" charset="0"/>
              <a:buChar char="•"/>
            </a:pPr>
            <a:endParaRPr lang="it-IT" sz="2400" dirty="0" smtClean="0">
              <a:latin typeface="Book Antiqua" pitchFamily="18" charset="0"/>
            </a:endParaRPr>
          </a:p>
          <a:p>
            <a:r>
              <a:rPr lang="it-IT" sz="2400" b="1" dirty="0" smtClean="0">
                <a:ln>
                  <a:solidFill>
                    <a:schemeClr val="tx1"/>
                  </a:solidFill>
                </a:ln>
                <a:solidFill>
                  <a:srgbClr val="92D050"/>
                </a:solidFill>
                <a:latin typeface="Book Antiqua" pitchFamily="18" charset="0"/>
              </a:rPr>
              <a:t>Obiettivi</a:t>
            </a:r>
          </a:p>
          <a:p>
            <a:pPr>
              <a:buFont typeface="Wingdings" pitchFamily="2" charset="2"/>
              <a:buChar char="ü"/>
            </a:pPr>
            <a:r>
              <a:rPr lang="it-IT" sz="1400" dirty="0" smtClean="0">
                <a:latin typeface="Book Antiqua" pitchFamily="18" charset="0"/>
              </a:rPr>
              <a:t>Giocare in modo costruttivo e creativo con gli altri</a:t>
            </a:r>
          </a:p>
          <a:p>
            <a:pPr>
              <a:buFont typeface="Wingdings" pitchFamily="2" charset="2"/>
              <a:buChar char="ü"/>
            </a:pPr>
            <a:r>
              <a:rPr lang="it-IT" sz="1400" dirty="0" smtClean="0">
                <a:latin typeface="Book Antiqua" pitchFamily="18" charset="0"/>
              </a:rPr>
              <a:t>Discutere, confrontare e sostenere la propria ragione con adulti e con bambini</a:t>
            </a:r>
          </a:p>
          <a:p>
            <a:pPr>
              <a:buFont typeface="Wingdings" pitchFamily="2" charset="2"/>
              <a:buChar char="ü"/>
            </a:pPr>
            <a:r>
              <a:rPr lang="it-IT" sz="1400" dirty="0" smtClean="0">
                <a:latin typeface="Book Antiqua" pitchFamily="18" charset="0"/>
              </a:rPr>
              <a:t>Sviluppare la capacità di giocare con ciò che si trova  nella sezione o nel giardino</a:t>
            </a:r>
          </a:p>
          <a:p>
            <a:pPr>
              <a:buFont typeface="Wingdings" pitchFamily="2" charset="2"/>
              <a:buChar char="ü"/>
            </a:pPr>
            <a:r>
              <a:rPr lang="it-IT" sz="1400" dirty="0" smtClean="0">
                <a:latin typeface="Book Antiqua" pitchFamily="18" charset="0"/>
              </a:rPr>
              <a:t>Avere rispetto per gli altri</a:t>
            </a:r>
          </a:p>
          <a:p>
            <a:pPr>
              <a:buFont typeface="Wingdings" pitchFamily="2" charset="2"/>
              <a:buChar char="ü"/>
            </a:pPr>
            <a:r>
              <a:rPr lang="it-IT" sz="1400" dirty="0" smtClean="0">
                <a:latin typeface="Book Antiqua" pitchFamily="18" charset="0"/>
              </a:rPr>
              <a:t>Sviluppare una buona socializzazione e collaborazione tra  i coetanei di gioco</a:t>
            </a:r>
          </a:p>
          <a:p>
            <a:pPr>
              <a:buFont typeface="Wingdings" pitchFamily="2" charset="2"/>
              <a:buChar char="ü"/>
            </a:pPr>
            <a:r>
              <a:rPr lang="it-IT" sz="1400" dirty="0" smtClean="0">
                <a:latin typeface="Book Antiqua" pitchFamily="18" charset="0"/>
              </a:rPr>
              <a:t>Saper stare serenamente all’interno di un gruppo</a:t>
            </a:r>
          </a:p>
          <a:p>
            <a:pPr>
              <a:buFont typeface="Wingdings" pitchFamily="2" charset="2"/>
              <a:buChar char="ü"/>
            </a:pPr>
            <a:r>
              <a:rPr lang="it-IT" sz="1400" dirty="0" smtClean="0">
                <a:latin typeface="Book Antiqua" pitchFamily="18" charset="0"/>
              </a:rPr>
              <a:t>Stimolare nuove amicizie</a:t>
            </a:r>
          </a:p>
          <a:p>
            <a:pPr>
              <a:buFont typeface="Wingdings" pitchFamily="2" charset="2"/>
              <a:buChar char="ü"/>
            </a:pPr>
            <a:r>
              <a:rPr lang="it-IT" sz="1400" dirty="0" smtClean="0">
                <a:latin typeface="Book Antiqua" pitchFamily="18" charset="0"/>
              </a:rPr>
              <a:t>Rispettare le regole date dal gruppo</a:t>
            </a:r>
          </a:p>
          <a:p>
            <a:pPr>
              <a:buFont typeface="Wingdings" pitchFamily="2" charset="2"/>
              <a:buChar char="ü"/>
            </a:pPr>
            <a:r>
              <a:rPr lang="it-IT" sz="1400" dirty="0" smtClean="0">
                <a:latin typeface="Book Antiqua" pitchFamily="18" charset="0"/>
              </a:rPr>
              <a:t>Rispettare l’ambiente e i materiali con cui si gioca</a:t>
            </a:r>
          </a:p>
          <a:p>
            <a:pPr>
              <a:buFont typeface="Wingdings" pitchFamily="2" charset="2"/>
              <a:buChar char="ü"/>
            </a:pPr>
            <a:r>
              <a:rPr lang="it-IT" sz="1400" dirty="0" smtClean="0">
                <a:latin typeface="Book Antiqua" pitchFamily="18" charset="0"/>
              </a:rPr>
              <a:t>Inventare giochi nuovi</a:t>
            </a:r>
          </a:p>
          <a:p>
            <a:pPr>
              <a:buFont typeface="Wingdings" pitchFamily="2" charset="2"/>
              <a:buChar char="ü"/>
            </a:pPr>
            <a:r>
              <a:rPr lang="it-IT" sz="1400" dirty="0" smtClean="0">
                <a:latin typeface="Book Antiqua" pitchFamily="18" charset="0"/>
              </a:rPr>
              <a:t>Sapersi organizzare </a:t>
            </a:r>
          </a:p>
          <a:p>
            <a:endParaRPr lang="it-IT" sz="2400" dirty="0" smtClean="0">
              <a:latin typeface="Tempus Sans ITC" pitchFamily="82" charset="0"/>
            </a:endParaRPr>
          </a:p>
          <a:p>
            <a:endParaRPr lang="it-IT" sz="1400" dirty="0" smtClean="0">
              <a:latin typeface="Tempus Sans ITC" pitchFamily="82" charset="0"/>
            </a:endParaRPr>
          </a:p>
        </p:txBody>
      </p:sp>
      <p:sp>
        <p:nvSpPr>
          <p:cNvPr id="5" name="CasellaDiTesto 4"/>
          <p:cNvSpPr txBox="1"/>
          <p:nvPr/>
        </p:nvSpPr>
        <p:spPr>
          <a:xfrm>
            <a:off x="6237312" y="8676456"/>
            <a:ext cx="504056" cy="369332"/>
          </a:xfrm>
          <a:prstGeom prst="rect">
            <a:avLst/>
          </a:prstGeom>
          <a:noFill/>
        </p:spPr>
        <p:txBody>
          <a:bodyPr wrap="square" rtlCol="0">
            <a:spAutoFit/>
          </a:bodyPr>
          <a:lstStyle/>
          <a:p>
            <a:r>
              <a:rPr lang="it-IT" dirty="0" smtClean="0">
                <a:solidFill>
                  <a:schemeClr val="accent5"/>
                </a:solidFill>
              </a:rPr>
              <a:t>14</a:t>
            </a:r>
            <a:endParaRPr lang="it-IT" dirty="0">
              <a:solidFill>
                <a:schemeClr val="accent5"/>
              </a:solidFill>
            </a:endParaRPr>
          </a:p>
        </p:txBody>
      </p:sp>
      <p:sp>
        <p:nvSpPr>
          <p:cNvPr id="39938" name="AutoShape 2" descr="Risultati immagini per bambini che giocano"/>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 name="Rettangolo 7"/>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pic>
        <p:nvPicPr>
          <p:cNvPr id="12290" name="Picture 2" descr="Bambini Che Giocano Stock immagine vettoriale - FreeImages.com"/>
          <p:cNvPicPr>
            <a:picLocks noChangeAspect="1" noChangeArrowheads="1"/>
          </p:cNvPicPr>
          <p:nvPr/>
        </p:nvPicPr>
        <p:blipFill>
          <a:blip r:embed="rId2" cstate="print"/>
          <a:srcRect/>
          <a:stretch>
            <a:fillRect/>
          </a:stretch>
        </p:blipFill>
        <p:spPr bwMode="auto">
          <a:xfrm>
            <a:off x="1700808" y="5364088"/>
            <a:ext cx="4248472" cy="358796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6858000" cy="1754326"/>
          </a:xfrm>
          <a:prstGeom prst="rect">
            <a:avLst/>
          </a:prstGeom>
        </p:spPr>
        <p:txBody>
          <a:bodyPr wrap="square">
            <a:spAutoFit/>
          </a:bodyPr>
          <a:lstStyle/>
          <a:p>
            <a:pPr algn="ctr"/>
            <a:r>
              <a:rPr lang="it-IT" sz="2800" b="1" dirty="0" smtClean="0">
                <a:latin typeface="Book Antiqua" pitchFamily="18" charset="0"/>
              </a:rPr>
              <a:t>       </a:t>
            </a:r>
            <a:r>
              <a:rPr lang="it-IT" sz="2800" b="1" dirty="0" smtClean="0">
                <a:ln>
                  <a:solidFill>
                    <a:schemeClr val="tx1"/>
                  </a:solidFill>
                </a:ln>
                <a:solidFill>
                  <a:srgbClr val="92D050"/>
                </a:solidFill>
                <a:latin typeface="Book Antiqua" pitchFamily="18" charset="0"/>
              </a:rPr>
              <a:t>Laboratorio Munari</a:t>
            </a:r>
          </a:p>
          <a:p>
            <a:pPr algn="ctr"/>
            <a:endParaRPr lang="it-IT" sz="2800" b="1" dirty="0" smtClean="0">
              <a:ln>
                <a:solidFill>
                  <a:schemeClr val="tx1"/>
                </a:solidFill>
              </a:ln>
              <a:solidFill>
                <a:srgbClr val="92D050"/>
              </a:solidFill>
              <a:latin typeface="Book Antiqua" pitchFamily="18" charset="0"/>
            </a:endParaRPr>
          </a:p>
          <a:p>
            <a:pPr algn="ctr"/>
            <a:r>
              <a:rPr lang="it-IT" sz="2400" b="1" dirty="0" smtClean="0">
                <a:ln>
                  <a:solidFill>
                    <a:schemeClr val="tx1"/>
                  </a:solidFill>
                </a:ln>
                <a:solidFill>
                  <a:srgbClr val="92D050"/>
                </a:solidFill>
                <a:latin typeface="Book Antiqua" pitchFamily="18" charset="0"/>
              </a:rPr>
              <a:t>      Motivazione</a:t>
            </a:r>
            <a:endParaRPr lang="it-IT" sz="2800" b="1" dirty="0" smtClean="0">
              <a:ln>
                <a:solidFill>
                  <a:schemeClr val="tx1"/>
                </a:solidFill>
              </a:ln>
              <a:solidFill>
                <a:srgbClr val="92D050"/>
              </a:solidFill>
              <a:latin typeface="Book Antiqua" pitchFamily="18" charset="0"/>
            </a:endParaRPr>
          </a:p>
          <a:p>
            <a:pPr algn="ctr"/>
            <a:endParaRPr lang="it-IT" sz="2800" dirty="0">
              <a:latin typeface="Book Antiqua" pitchFamily="18" charset="0"/>
            </a:endParaRPr>
          </a:p>
        </p:txBody>
      </p:sp>
      <p:sp>
        <p:nvSpPr>
          <p:cNvPr id="3" name="Rettangolo 2"/>
          <p:cNvSpPr/>
          <p:nvPr/>
        </p:nvSpPr>
        <p:spPr>
          <a:xfrm>
            <a:off x="764704" y="899592"/>
            <a:ext cx="6093296" cy="7509748"/>
          </a:xfrm>
          <a:prstGeom prst="rect">
            <a:avLst/>
          </a:prstGeom>
        </p:spPr>
        <p:txBody>
          <a:bodyPr wrap="square">
            <a:spAutoFit/>
          </a:bodyPr>
          <a:lstStyle/>
          <a:p>
            <a:endParaRPr lang="it-IT" sz="1600" dirty="0" smtClean="0">
              <a:ln w="3175">
                <a:noFill/>
              </a:ln>
              <a:latin typeface="Comic Sans MS" pitchFamily="66" charset="0"/>
            </a:endParaRPr>
          </a:p>
          <a:p>
            <a:endParaRPr lang="it-IT" sz="1600" dirty="0" smtClean="0">
              <a:ln w="3175">
                <a:noFill/>
              </a:ln>
              <a:latin typeface="Comic Sans MS" pitchFamily="66" charset="0"/>
            </a:endParaRPr>
          </a:p>
          <a:p>
            <a:r>
              <a:rPr lang="it-IT" sz="1400" dirty="0" smtClean="0">
                <a:ln w="3175">
                  <a:noFill/>
                </a:ln>
                <a:latin typeface="Book Antiqua" pitchFamily="18" charset="0"/>
              </a:rPr>
              <a:t>I laboratori di Munari sono luoghi di costruzione  della conoscenza, a partire dal fare e dall’agire, dove il bambino è soggetto attivo che interagisce in assoluta libertà di provare e sperimentare, in un contesto strutturato e che propone un’ esperienza di apprendimento significativa.  Sono laboratori </a:t>
            </a:r>
            <a:r>
              <a:rPr lang="it-IT" sz="1400" dirty="0" err="1" smtClean="0">
                <a:ln w="3175">
                  <a:noFill/>
                </a:ln>
                <a:latin typeface="Book Antiqua" pitchFamily="18" charset="0"/>
              </a:rPr>
              <a:t>plurisensoriali</a:t>
            </a:r>
            <a:r>
              <a:rPr lang="it-IT" sz="1400" dirty="0" smtClean="0">
                <a:ln w="3175">
                  <a:noFill/>
                </a:ln>
                <a:latin typeface="Book Antiqua" pitchFamily="18" charset="0"/>
              </a:rPr>
              <a:t>, al cui interno vengono indagate le qualità, le attitudini e potenzialità dei materiali in tutte le loro possibili varianti e variazioni. </a:t>
            </a:r>
          </a:p>
          <a:p>
            <a:r>
              <a:rPr lang="it-IT" sz="1400" dirty="0" smtClean="0">
                <a:ln w="3175">
                  <a:noFill/>
                </a:ln>
                <a:latin typeface="Book Antiqua" pitchFamily="18" charset="0"/>
              </a:rPr>
              <a:t>Munari sottolinea come purtroppo molti adulti hanno ancora una mentalità infantile e quindi comprano i giocattoli per i bambini che ricordino loro l’infanzia o che piacciano a loro stessi,senza preoccuparsi se l’oggetto scelto sarà educativo,formativo o distruttivo della personalità del bambino. Per cui Munari propone l’idea di un gioco che non sia già “ finito”</a:t>
            </a:r>
            <a:r>
              <a:rPr lang="it-IT" sz="1400" b="1" dirty="0" smtClean="0">
                <a:ln w="3175">
                  <a:noFill/>
                </a:ln>
                <a:latin typeface="Book Antiqua" pitchFamily="18" charset="0"/>
              </a:rPr>
              <a:t> </a:t>
            </a:r>
            <a:r>
              <a:rPr lang="it-IT" sz="1400" dirty="0" smtClean="0">
                <a:ln w="3175">
                  <a:noFill/>
                </a:ln>
                <a:latin typeface="Book Antiqua" pitchFamily="18" charset="0"/>
              </a:rPr>
              <a:t>,come alcune automobili o bambole. Questi giocattoli non coinvolgono attivamente il bambino il quale difficilmente potrà proiettarvi la propria personalità. È utile un gioco che dia informazioni utili a formare individui creativi e non ripetitivi con una mente elastica e pronta a risolvere ogni problema.  Ciò che Munari immagina è un gioco di cui chiunque possa subito intuire il funzionamento senza leggere istruzioni complicate,o avere bisogno di una mediazione di un adulto. Il bambino memorizza il frutto delle sue esperienze sensoriali ed è importante che i suoi sensi vengano sollecitati in modo fantasioso e sorprendente.</a:t>
            </a:r>
          </a:p>
          <a:p>
            <a:r>
              <a:rPr lang="it-IT" sz="1400" dirty="0" smtClean="0">
                <a:ln w="3175">
                  <a:noFill/>
                </a:ln>
                <a:latin typeface="Book Antiqua" pitchFamily="18" charset="0"/>
              </a:rPr>
              <a:t>Nel laboratorio,in questi primi mesi i bambini giocheranno con lego,legnetti , </a:t>
            </a:r>
            <a:r>
              <a:rPr lang="it-IT" sz="1400" dirty="0" err="1" smtClean="0">
                <a:ln w="3175">
                  <a:noFill/>
                </a:ln>
                <a:latin typeface="Book Antiqua" pitchFamily="18" charset="0"/>
              </a:rPr>
              <a:t>cards</a:t>
            </a:r>
            <a:r>
              <a:rPr lang="it-IT" sz="1400" dirty="0" smtClean="0">
                <a:ln w="3175">
                  <a:noFill/>
                </a:ln>
                <a:latin typeface="Book Antiqua" pitchFamily="18" charset="0"/>
              </a:rPr>
              <a:t> con immagini per inventare </a:t>
            </a:r>
            <a:r>
              <a:rPr lang="it-IT" sz="1400" dirty="0" err="1" smtClean="0">
                <a:ln w="3175">
                  <a:noFill/>
                </a:ln>
                <a:latin typeface="Book Antiqua" pitchFamily="18" charset="0"/>
              </a:rPr>
              <a:t>storie…</a:t>
            </a:r>
            <a:endParaRPr lang="it-IT" sz="1400" dirty="0" smtClean="0">
              <a:ln w="3175">
                <a:noFill/>
              </a:ln>
              <a:latin typeface="Book Antiqua" pitchFamily="18" charset="0"/>
            </a:endParaRPr>
          </a:p>
          <a:p>
            <a:endParaRPr lang="it-IT" sz="1400" dirty="0" smtClean="0">
              <a:ln w="3175">
                <a:noFill/>
              </a:ln>
              <a:latin typeface="Book Antiqua" pitchFamily="18" charset="0"/>
            </a:endParaRPr>
          </a:p>
          <a:p>
            <a:pPr algn="ctr"/>
            <a:endParaRPr lang="it-IT" sz="1400" i="1" dirty="0" smtClean="0">
              <a:ln w="3175">
                <a:noFill/>
              </a:ln>
              <a:latin typeface="Book Antiqua" pitchFamily="18" charset="0"/>
            </a:endParaRPr>
          </a:p>
          <a:p>
            <a:pPr algn="ctr"/>
            <a:endParaRPr lang="it-IT" sz="1400" i="1" dirty="0" smtClean="0">
              <a:ln w="3175">
                <a:noFill/>
              </a:ln>
              <a:latin typeface="Book Antiqua" pitchFamily="18" charset="0"/>
            </a:endParaRPr>
          </a:p>
          <a:p>
            <a:pPr algn="ctr"/>
            <a:r>
              <a:rPr lang="it-IT" sz="1400" i="1" dirty="0" smtClean="0">
                <a:ln w="3175">
                  <a:noFill/>
                </a:ln>
                <a:latin typeface="Book Antiqua" pitchFamily="18" charset="0"/>
              </a:rPr>
              <a:t>“</a:t>
            </a:r>
            <a:r>
              <a:rPr lang="it-IT" i="1" dirty="0" smtClean="0">
                <a:ln w="3175">
                  <a:noFill/>
                </a:ln>
                <a:latin typeface="Book Antiqua" pitchFamily="18" charset="0"/>
              </a:rPr>
              <a:t>Un popolo civile vive in mezzo alla sua  arte”</a:t>
            </a:r>
          </a:p>
          <a:p>
            <a:pPr algn="ctr"/>
            <a:endParaRPr lang="it-IT" i="1" dirty="0" smtClean="0">
              <a:ln w="3175">
                <a:noFill/>
              </a:ln>
              <a:latin typeface="Book Antiqua" pitchFamily="18" charset="0"/>
            </a:endParaRPr>
          </a:p>
          <a:p>
            <a:pPr algn="ctr"/>
            <a:r>
              <a:rPr lang="it-IT" i="1" dirty="0" smtClean="0">
                <a:ln w="3175">
                  <a:noFill/>
                </a:ln>
                <a:latin typeface="Book Antiqua" pitchFamily="18" charset="0"/>
              </a:rPr>
              <a:t>                                                                      Munari</a:t>
            </a:r>
          </a:p>
          <a:p>
            <a:pPr algn="ctr"/>
            <a:endParaRPr lang="it-IT" sz="1400" i="1" dirty="0" smtClean="0">
              <a:ln w="3175">
                <a:noFill/>
              </a:ln>
              <a:latin typeface="Book Antiqua" pitchFamily="18" charset="0"/>
            </a:endParaRPr>
          </a:p>
          <a:p>
            <a:endParaRPr lang="it-IT" dirty="0" smtClean="0">
              <a:ln w="3175">
                <a:noFill/>
              </a:ln>
              <a:latin typeface="Comic Sans MS" pitchFamily="66" charset="0"/>
            </a:endParaRPr>
          </a:p>
        </p:txBody>
      </p:sp>
      <p:sp>
        <p:nvSpPr>
          <p:cNvPr id="4" name="Rettangolo 3"/>
          <p:cNvSpPr/>
          <p:nvPr/>
        </p:nvSpPr>
        <p:spPr>
          <a:xfrm>
            <a:off x="332656" y="7668344"/>
            <a:ext cx="5256584" cy="1200329"/>
          </a:xfrm>
          <a:prstGeom prst="rect">
            <a:avLst/>
          </a:prstGeom>
        </p:spPr>
        <p:txBody>
          <a:bodyPr wrap="square">
            <a:spAutoFit/>
          </a:bodyPr>
          <a:lstStyle/>
          <a:p>
            <a:pPr algn="r"/>
            <a:endParaRPr lang="it-IT" i="1" dirty="0" smtClean="0"/>
          </a:p>
          <a:p>
            <a:pPr algn="r"/>
            <a:r>
              <a:rPr lang="it-IT" i="1" dirty="0" smtClean="0"/>
              <a:t>“</a:t>
            </a:r>
            <a:r>
              <a:rPr lang="it-IT" i="1" dirty="0" smtClean="0">
                <a:latin typeface="Book Antiqua" pitchFamily="18" charset="0"/>
              </a:rPr>
              <a:t>Un bambino creativo è un bambino felice”     </a:t>
            </a:r>
          </a:p>
          <a:p>
            <a:pPr algn="r"/>
            <a:r>
              <a:rPr lang="it-IT" i="1" dirty="0" smtClean="0">
                <a:latin typeface="Book Antiqua" pitchFamily="18" charset="0"/>
              </a:rPr>
              <a:t>Munari</a:t>
            </a:r>
          </a:p>
          <a:p>
            <a:endParaRPr lang="it-IT" i="1" dirty="0">
              <a:latin typeface="Book Antiqua" pitchFamily="18" charset="0"/>
            </a:endParaRPr>
          </a:p>
        </p:txBody>
      </p:sp>
      <p:sp>
        <p:nvSpPr>
          <p:cNvPr id="5" name="Rettangolo 4"/>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6858000" cy="2246769"/>
          </a:xfrm>
          <a:prstGeom prst="rect">
            <a:avLst/>
          </a:prstGeom>
        </p:spPr>
        <p:txBody>
          <a:bodyPr wrap="square">
            <a:spAutoFit/>
          </a:bodyPr>
          <a:lstStyle/>
          <a:p>
            <a:pPr algn="ctr"/>
            <a:r>
              <a:rPr lang="it-IT" sz="2800" b="1" dirty="0" smtClean="0">
                <a:latin typeface="Tempus Sans ITC" pitchFamily="82" charset="0"/>
              </a:rPr>
              <a:t>.</a:t>
            </a:r>
          </a:p>
          <a:p>
            <a:pPr algn="ctr"/>
            <a:r>
              <a:rPr lang="it-IT" sz="2800" dirty="0" smtClean="0">
                <a:latin typeface="Book Antiqua" pitchFamily="18" charset="0"/>
              </a:rPr>
              <a:t>        </a:t>
            </a:r>
            <a:r>
              <a:rPr lang="it-IT" sz="2800" dirty="0" smtClean="0">
                <a:ln>
                  <a:solidFill>
                    <a:schemeClr val="tx1"/>
                  </a:solidFill>
                </a:ln>
                <a:solidFill>
                  <a:srgbClr val="92D050"/>
                </a:solidFill>
                <a:latin typeface="Book Antiqua" pitchFamily="18" charset="0"/>
              </a:rPr>
              <a:t>Finalità</a:t>
            </a:r>
            <a:r>
              <a:rPr lang="it-IT" sz="2800" b="1" dirty="0" smtClean="0">
                <a:ln>
                  <a:solidFill>
                    <a:schemeClr val="tx1"/>
                  </a:solidFill>
                </a:ln>
                <a:solidFill>
                  <a:srgbClr val="92D050"/>
                </a:solidFill>
                <a:latin typeface="Book Antiqua" pitchFamily="18" charset="0"/>
              </a:rPr>
              <a:t> </a:t>
            </a:r>
          </a:p>
          <a:p>
            <a:pPr algn="ctr"/>
            <a:endParaRPr lang="it-IT" sz="2800" b="1" dirty="0" smtClean="0">
              <a:latin typeface="Tempus Sans ITC" pitchFamily="82" charset="0"/>
            </a:endParaRPr>
          </a:p>
          <a:p>
            <a:pPr algn="ctr"/>
            <a:endParaRPr lang="it-IT" sz="2800" b="1" dirty="0" smtClean="0">
              <a:latin typeface="Tempus Sans ITC" pitchFamily="82" charset="0"/>
            </a:endParaRPr>
          </a:p>
          <a:p>
            <a:pPr algn="ctr"/>
            <a:endParaRPr lang="it-IT" sz="2800" dirty="0"/>
          </a:p>
        </p:txBody>
      </p:sp>
      <p:sp>
        <p:nvSpPr>
          <p:cNvPr id="3" name="Rettangolo 2"/>
          <p:cNvSpPr/>
          <p:nvPr/>
        </p:nvSpPr>
        <p:spPr>
          <a:xfrm>
            <a:off x="1052736" y="6948264"/>
            <a:ext cx="5373216" cy="2308324"/>
          </a:xfrm>
          <a:prstGeom prst="rect">
            <a:avLst/>
          </a:prstGeom>
        </p:spPr>
        <p:txBody>
          <a:bodyPr wrap="square">
            <a:spAutoFit/>
          </a:bodyPr>
          <a:lstStyle/>
          <a:p>
            <a:endParaRPr lang="it-IT" dirty="0" smtClean="0">
              <a:ln w="3175">
                <a:noFill/>
              </a:ln>
              <a:latin typeface="Comic Sans MS" pitchFamily="66" charset="0"/>
            </a:endParaRPr>
          </a:p>
          <a:p>
            <a:endParaRPr lang="it-IT" i="1" dirty="0" smtClean="0">
              <a:ln w="3175">
                <a:noFill/>
              </a:ln>
              <a:latin typeface="Comic Sans MS" pitchFamily="66" charset="0"/>
            </a:endParaRPr>
          </a:p>
          <a:p>
            <a:r>
              <a:rPr lang="it-IT" i="1" dirty="0" smtClean="0">
                <a:ln w="3175">
                  <a:noFill/>
                </a:ln>
                <a:latin typeface="Comic Sans MS" pitchFamily="66" charset="0"/>
              </a:rPr>
              <a:t>“</a:t>
            </a:r>
            <a:r>
              <a:rPr lang="it-IT" i="1" dirty="0" smtClean="0">
                <a:ln w="3175">
                  <a:noFill/>
                </a:ln>
                <a:latin typeface="Book Antiqua" pitchFamily="18" charset="0"/>
              </a:rPr>
              <a:t>L’immaginazione è il mezzo per visualizzare, per rendere      visibile  ciò che la fantasia, l’invenzione e la creatività pensano”</a:t>
            </a:r>
          </a:p>
          <a:p>
            <a:endParaRPr lang="it-IT" i="1" dirty="0" smtClean="0">
              <a:ln w="3175">
                <a:noFill/>
              </a:ln>
              <a:latin typeface="Book Antiqua" pitchFamily="18" charset="0"/>
            </a:endParaRPr>
          </a:p>
          <a:p>
            <a:r>
              <a:rPr lang="it-IT" i="1" dirty="0" smtClean="0">
                <a:ln w="3175">
                  <a:noFill/>
                </a:ln>
                <a:latin typeface="Book Antiqua" pitchFamily="18" charset="0"/>
              </a:rPr>
              <a:t>                                                                      Munari</a:t>
            </a:r>
          </a:p>
          <a:p>
            <a:endParaRPr lang="it-IT" dirty="0" smtClean="0">
              <a:ln w="3175">
                <a:noFill/>
              </a:ln>
              <a:latin typeface="Book Antiqua" pitchFamily="18" charset="0"/>
            </a:endParaRPr>
          </a:p>
        </p:txBody>
      </p:sp>
      <p:sp>
        <p:nvSpPr>
          <p:cNvPr id="5" name="Rettangolo 4"/>
          <p:cNvSpPr/>
          <p:nvPr/>
        </p:nvSpPr>
        <p:spPr>
          <a:xfrm>
            <a:off x="764704" y="1187624"/>
            <a:ext cx="6093296" cy="5047536"/>
          </a:xfrm>
          <a:prstGeom prst="rect">
            <a:avLst/>
          </a:prstGeom>
        </p:spPr>
        <p:txBody>
          <a:bodyPr wrap="square">
            <a:spAutoFit/>
          </a:bodyPr>
          <a:lstStyle/>
          <a:p>
            <a:r>
              <a:rPr lang="it-IT" sz="1400" dirty="0" smtClean="0">
                <a:latin typeface="Book Antiqua" pitchFamily="18" charset="0"/>
              </a:rPr>
              <a:t>-Sviluppare la capacità di osservazione, la loro manualità, la creatività e il pensiero critico e progettuale.</a:t>
            </a:r>
          </a:p>
          <a:p>
            <a:pPr>
              <a:buFontTx/>
              <a:buChar char="-"/>
            </a:pPr>
            <a:r>
              <a:rPr lang="it-IT" sz="1400" dirty="0" smtClean="0">
                <a:latin typeface="Book Antiqua" pitchFamily="18" charset="0"/>
              </a:rPr>
              <a:t>Stimolare il movimento e la creatività al fine di  creare diversi strumenti utili al bambino per il suo sviluppo e la sua crescita. </a:t>
            </a:r>
          </a:p>
          <a:p>
            <a:r>
              <a:rPr lang="it-IT" sz="1400" dirty="0" smtClean="0">
                <a:latin typeface="Book Antiqua" pitchFamily="18" charset="0"/>
              </a:rPr>
              <a:t>Aiutare la crescita sensoriale e lo sviluppo della personale creatività per permettere ai bambini  di diventare un adulto cosciente migliore. </a:t>
            </a:r>
          </a:p>
          <a:p>
            <a:endParaRPr lang="it-IT" sz="1600" dirty="0" smtClean="0"/>
          </a:p>
          <a:p>
            <a:pPr algn="ctr"/>
            <a:r>
              <a:rPr lang="it-IT" sz="2800" dirty="0" smtClean="0">
                <a:ln>
                  <a:solidFill>
                    <a:schemeClr val="tx1"/>
                  </a:solidFill>
                </a:ln>
                <a:solidFill>
                  <a:srgbClr val="92D050"/>
                </a:solidFill>
                <a:latin typeface="Book Antiqua" pitchFamily="18" charset="0"/>
              </a:rPr>
              <a:t>Obiettivi</a:t>
            </a:r>
          </a:p>
          <a:p>
            <a:pPr>
              <a:buFontTx/>
              <a:buChar char="-"/>
            </a:pPr>
            <a:r>
              <a:rPr lang="it-IT" sz="1400" dirty="0" smtClean="0">
                <a:latin typeface="Book Antiqua" pitchFamily="18" charset="0"/>
              </a:rPr>
              <a:t>Rafforzare l’autostima</a:t>
            </a:r>
          </a:p>
          <a:p>
            <a:pPr>
              <a:buFontTx/>
              <a:buChar char="-"/>
            </a:pPr>
            <a:r>
              <a:rPr lang="it-IT" sz="1400" dirty="0" smtClean="0">
                <a:latin typeface="Book Antiqua" pitchFamily="18" charset="0"/>
              </a:rPr>
              <a:t>Alleviare lo stress e liberare le proprie emozioni</a:t>
            </a:r>
          </a:p>
          <a:p>
            <a:pPr>
              <a:buFontTx/>
              <a:buChar char="-"/>
            </a:pPr>
            <a:r>
              <a:rPr lang="it-IT" sz="1400" dirty="0" smtClean="0">
                <a:latin typeface="Book Antiqua" pitchFamily="18" charset="0"/>
              </a:rPr>
              <a:t>Scoprire come funzionano le “cose” sperimentando come uno scienziato</a:t>
            </a:r>
          </a:p>
          <a:p>
            <a:pPr>
              <a:buFontTx/>
              <a:buChar char="-"/>
            </a:pPr>
            <a:r>
              <a:rPr lang="it-IT" sz="1400" dirty="0" smtClean="0">
                <a:latin typeface="Book Antiqua" pitchFamily="18" charset="0"/>
              </a:rPr>
              <a:t>Stimolare la creatività proponendo materiali, oggetti e strumenti su cui concentrarsi</a:t>
            </a:r>
          </a:p>
          <a:p>
            <a:r>
              <a:rPr lang="it-IT" sz="1400" dirty="0" smtClean="0">
                <a:latin typeface="Book Antiqua" pitchFamily="18" charset="0"/>
              </a:rPr>
              <a:t>-Stimolare tutti i sensi per creare occasioni cognitive e creative</a:t>
            </a:r>
          </a:p>
          <a:p>
            <a:r>
              <a:rPr lang="it-IT" sz="1400" dirty="0" smtClean="0">
                <a:latin typeface="Book Antiqua" pitchFamily="18" charset="0"/>
              </a:rPr>
              <a:t>-Saper risolvere problemi in autonomia</a:t>
            </a:r>
          </a:p>
          <a:p>
            <a:endParaRPr lang="it-IT" sz="1600" dirty="0" smtClean="0"/>
          </a:p>
          <a:p>
            <a:pPr>
              <a:buFontTx/>
              <a:buChar char="-"/>
            </a:pPr>
            <a:endParaRPr lang="it-IT" sz="1600" dirty="0" smtClean="0"/>
          </a:p>
          <a:p>
            <a:pPr>
              <a:buFontTx/>
              <a:buChar char="-"/>
            </a:pPr>
            <a:endParaRPr lang="it-IT" sz="1600" dirty="0" smtClean="0"/>
          </a:p>
          <a:p>
            <a:pPr lvl="1">
              <a:buFontTx/>
              <a:buChar char="-"/>
            </a:pPr>
            <a:endParaRPr lang="it-IT" sz="1600" dirty="0" smtClean="0">
              <a:latin typeface="+mj-lt"/>
            </a:endParaRPr>
          </a:p>
          <a:p>
            <a:endParaRPr lang="it-IT" sz="1600" dirty="0" smtClean="0">
              <a:latin typeface="+mj-lt"/>
            </a:endParaRPr>
          </a:p>
          <a:p>
            <a:endParaRPr lang="it-IT" sz="1600" dirty="0">
              <a:latin typeface="+mj-lt"/>
            </a:endParaRPr>
          </a:p>
        </p:txBody>
      </p:sp>
      <p:sp>
        <p:nvSpPr>
          <p:cNvPr id="7" name="Rettangolo 6"/>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
        <p:nvSpPr>
          <p:cNvPr id="1026" name="AutoShape 2" descr="Costruzioni in legno per bambini: aiutano sviluppo cognitivo e creatività -  Non spreca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https://www.nonsprecare.it/wp-content/uploads/2015/02/costruzioni-legno-bambini-vantaggi-sviluppo-capacita-cognitive-creativita-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C:\Users\Asilo\Desktop\costruzion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2" name="AutoShape 8" descr="C:\Users\Asilo\Desktop\costruzion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C:\Users\Asilo\Desktop\costruzione.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6" name="Picture 12" descr="Hape Blocchi d&amp;#39;Acero, Set di Gioco Educativo con Mattoncini in Legno  Impilabili per Bambini Piccoli, 50 Pezzi Colorati Assortiti per Forma e  Dimensioni : Hape: Amazon.it: Giochi e giocattoli"/>
          <p:cNvPicPr>
            <a:picLocks noChangeAspect="1" noChangeArrowheads="1"/>
          </p:cNvPicPr>
          <p:nvPr/>
        </p:nvPicPr>
        <p:blipFill>
          <a:blip r:embed="rId2" cstate="print"/>
          <a:srcRect/>
          <a:stretch>
            <a:fillRect/>
          </a:stretch>
        </p:blipFill>
        <p:spPr bwMode="auto">
          <a:xfrm>
            <a:off x="1988840" y="4860032"/>
            <a:ext cx="3421194" cy="252028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71546" y="0"/>
            <a:ext cx="5357850" cy="5262979"/>
          </a:xfrm>
          <a:prstGeom prst="rect">
            <a:avLst/>
          </a:prstGeom>
        </p:spPr>
        <p:txBody>
          <a:bodyPr wrap="square">
            <a:spAutoFit/>
          </a:bodyPr>
          <a:lstStyle/>
          <a:p>
            <a:pPr algn="ctr"/>
            <a:r>
              <a:rPr lang="it-IT" sz="2800" b="1" dirty="0" smtClean="0">
                <a:ln>
                  <a:solidFill>
                    <a:schemeClr val="tx1"/>
                  </a:solidFill>
                </a:ln>
                <a:solidFill>
                  <a:srgbClr val="92D050"/>
                </a:solidFill>
                <a:latin typeface="Book Antiqua" pitchFamily="18" charset="0"/>
              </a:rPr>
              <a:t>I nostri spazi gioco</a:t>
            </a:r>
          </a:p>
          <a:p>
            <a:pPr algn="ctr"/>
            <a:endParaRPr lang="it-IT" sz="2800" b="1" dirty="0" smtClean="0">
              <a:latin typeface="Book Antiqua" pitchFamily="18" charset="0"/>
            </a:endParaRPr>
          </a:p>
          <a:p>
            <a:pPr algn="just"/>
            <a:r>
              <a:rPr lang="it-IT" sz="1400" u="sng" dirty="0" smtClean="0">
                <a:latin typeface="Book Antiqua" pitchFamily="18" charset="0"/>
              </a:rPr>
              <a:t>angolo-cucina</a:t>
            </a:r>
            <a:r>
              <a:rPr lang="it-IT" sz="1400" dirty="0" smtClean="0">
                <a:latin typeface="Book Antiqua" pitchFamily="18" charset="0"/>
              </a:rPr>
              <a:t> con cestelli di frutta e verdura, posate, stoviglie pentole,carrellino della spesa, seggioloni per dare da mangiare alle bambole, in cui i bambini vivono l’esperienza del “far finta “</a:t>
            </a: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endParaRPr lang="it-IT" sz="1400"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r>
              <a:rPr lang="it-IT" sz="1400" u="sng" dirty="0" smtClean="0">
                <a:latin typeface="Book Antiqua" pitchFamily="18" charset="0"/>
              </a:rPr>
              <a:t>Angolo della manipolazione </a:t>
            </a:r>
            <a:r>
              <a:rPr lang="it-IT" sz="1400" dirty="0" smtClean="0">
                <a:latin typeface="Book Antiqua" pitchFamily="18" charset="0"/>
              </a:rPr>
              <a:t>di materiali  naturali e non  con farina,pasta di sale ,legnetti .legumi, foglie, castagne, bottoni, conchiglie, stoffe, lane</a:t>
            </a:r>
          </a:p>
        </p:txBody>
      </p:sp>
      <p:sp>
        <p:nvSpPr>
          <p:cNvPr id="9"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19</a:t>
            </a:r>
            <a:endParaRPr lang="it-IT" sz="1800" b="1" dirty="0">
              <a:solidFill>
                <a:srgbClr val="0070C0"/>
              </a:solidFill>
            </a:endParaRPr>
          </a:p>
        </p:txBody>
      </p:sp>
      <p:sp>
        <p:nvSpPr>
          <p:cNvPr id="7" name="Rettangolo 6"/>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pic>
        <p:nvPicPr>
          <p:cNvPr id="8" name="Picture 4" descr="Giochi in viaggio: filo per cucire, pongo e origami - Viaggiapiccoli"/>
          <p:cNvPicPr>
            <a:picLocks noChangeAspect="1" noChangeArrowheads="1"/>
          </p:cNvPicPr>
          <p:nvPr/>
        </p:nvPicPr>
        <p:blipFill>
          <a:blip r:embed="rId2" cstate="print"/>
          <a:srcRect/>
          <a:stretch>
            <a:fillRect/>
          </a:stretch>
        </p:blipFill>
        <p:spPr bwMode="auto">
          <a:xfrm rot="432884">
            <a:off x="1628800" y="5868144"/>
            <a:ext cx="4164880" cy="2771800"/>
          </a:xfrm>
          <a:prstGeom prst="rect">
            <a:avLst/>
          </a:prstGeom>
          <a:ln w="190500" cap="sq">
            <a:solidFill>
              <a:srgbClr val="00B0F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6" descr="Regali di Natale per bambini - La Cucina Italiana"/>
          <p:cNvPicPr>
            <a:picLocks noChangeAspect="1" noChangeArrowheads="1"/>
          </p:cNvPicPr>
          <p:nvPr/>
        </p:nvPicPr>
        <p:blipFill>
          <a:blip r:embed="rId3" cstate="print"/>
          <a:srcRect/>
          <a:stretch>
            <a:fillRect/>
          </a:stretch>
        </p:blipFill>
        <p:spPr bwMode="auto">
          <a:xfrm>
            <a:off x="1484784" y="1979712"/>
            <a:ext cx="4248472" cy="2124236"/>
          </a:xfrm>
          <a:prstGeom prst="rect">
            <a:avLst/>
          </a:prstGeom>
          <a:solidFill>
            <a:srgbClr val="FFFFFF">
              <a:shade val="85000"/>
            </a:srgbClr>
          </a:solidFill>
          <a:ln w="190500" cap="sq">
            <a:solidFill>
              <a:srgbClr val="FB8BD6"/>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285784"/>
            <a:ext cx="6172200" cy="1524000"/>
          </a:xfrm>
        </p:spPr>
        <p:txBody>
          <a:bodyPr>
            <a:normAutofit/>
          </a:bodyPr>
          <a:lstStyle/>
          <a:p>
            <a:r>
              <a:rPr lang="it-IT" sz="6000" dirty="0" smtClean="0">
                <a:ln>
                  <a:solidFill>
                    <a:schemeClr val="tx1"/>
                  </a:solidFill>
                </a:ln>
                <a:solidFill>
                  <a:srgbClr val="92D050"/>
                </a:solidFill>
                <a:latin typeface="Book Antiqua" pitchFamily="18" charset="0"/>
                <a:ea typeface="+mn-ea"/>
                <a:cs typeface="+mn-cs"/>
              </a:rPr>
              <a:t>Indice</a:t>
            </a:r>
            <a:endParaRPr lang="it-IT" sz="6000" dirty="0">
              <a:ln>
                <a:solidFill>
                  <a:schemeClr val="tx1"/>
                </a:solidFill>
              </a:ln>
              <a:solidFill>
                <a:srgbClr val="92D050"/>
              </a:solidFill>
              <a:latin typeface="Book Antiqua" pitchFamily="18" charset="0"/>
              <a:ea typeface="+mn-ea"/>
              <a:cs typeface="+mn-cs"/>
            </a:endParaRPr>
          </a:p>
        </p:txBody>
      </p:sp>
      <p:sp>
        <p:nvSpPr>
          <p:cNvPr id="5" name="Segnaposto numero diapositiva 4"/>
          <p:cNvSpPr>
            <a:spLocks noGrp="1"/>
          </p:cNvSpPr>
          <p:nvPr>
            <p:ph type="sldNum" sz="quarter" idx="12"/>
          </p:nvPr>
        </p:nvSpPr>
        <p:spPr>
          <a:xfrm>
            <a:off x="4714884" y="8657167"/>
            <a:ext cx="1600200" cy="486833"/>
          </a:xfrm>
        </p:spPr>
        <p:txBody>
          <a:bodyPr/>
          <a:lstStyle/>
          <a:p>
            <a:fld id="{5B1D5AC6-E3FE-4EDD-AC1B-9D278A4BDF6A}" type="slidenum">
              <a:rPr lang="it-IT" sz="1800" b="1" smtClean="0">
                <a:solidFill>
                  <a:srgbClr val="0070C0"/>
                </a:solidFill>
                <a:latin typeface="Tempus Sans ITC" pitchFamily="82" charset="0"/>
              </a:rPr>
              <a:pPr/>
              <a:t>2</a:t>
            </a:fld>
            <a:endParaRPr lang="it-IT" sz="1800" b="1" dirty="0">
              <a:solidFill>
                <a:srgbClr val="0070C0"/>
              </a:solidFill>
              <a:latin typeface="Tempus Sans ITC" pitchFamily="82" charset="0"/>
            </a:endParaRPr>
          </a:p>
        </p:txBody>
      </p:sp>
      <p:sp>
        <p:nvSpPr>
          <p:cNvPr id="9" name="CasellaDiTesto 8"/>
          <p:cNvSpPr txBox="1"/>
          <p:nvPr/>
        </p:nvSpPr>
        <p:spPr>
          <a:xfrm>
            <a:off x="714356" y="1619672"/>
            <a:ext cx="6143644" cy="5374851"/>
          </a:xfrm>
          <a:prstGeom prst="rect">
            <a:avLst/>
          </a:prstGeom>
          <a:noFill/>
        </p:spPr>
        <p:txBody>
          <a:bodyPr wrap="square" lIns="80311" tIns="40155" rIns="80311" bIns="40155" rtlCol="0">
            <a:spAutoFit/>
          </a:bodyPr>
          <a:lstStyle/>
          <a:p>
            <a:pPr fontAlgn="base">
              <a:spcBef>
                <a:spcPct val="0"/>
              </a:spcBef>
              <a:spcAft>
                <a:spcPct val="0"/>
              </a:spcAft>
            </a:pPr>
            <a:endParaRPr lang="it-IT" dirty="0" smtClean="0">
              <a:ln>
                <a:solidFill>
                  <a:srgbClr val="0070C0"/>
                </a:solidFill>
              </a:ln>
              <a:solidFill>
                <a:srgbClr val="00B0F0"/>
              </a:solidFill>
              <a:latin typeface="Book Antiqua" pitchFamily="18" charset="0"/>
            </a:endParaRPr>
          </a:p>
          <a:p>
            <a:pPr fontAlgn="base">
              <a:spcBef>
                <a:spcPct val="0"/>
              </a:spcBef>
              <a:spcAft>
                <a:spcPct val="0"/>
              </a:spcAft>
            </a:pPr>
            <a:r>
              <a:rPr lang="it-IT" dirty="0" smtClean="0">
                <a:latin typeface="Book Antiqua" pitchFamily="18" charset="0"/>
              </a:rPr>
              <a:t>Cap.1)  Premessa                                                                  3                            </a:t>
            </a:r>
          </a:p>
          <a:p>
            <a:pPr fontAlgn="base">
              <a:spcBef>
                <a:spcPct val="0"/>
              </a:spcBef>
              <a:spcAft>
                <a:spcPct val="0"/>
              </a:spcAft>
            </a:pPr>
            <a:r>
              <a:rPr lang="it-IT" dirty="0" smtClean="0">
                <a:latin typeface="Book Antiqua" pitchFamily="18" charset="0"/>
              </a:rPr>
              <a:t>Cap.2) Presentazione dell’equipe                                      5</a:t>
            </a:r>
          </a:p>
          <a:p>
            <a:pPr fontAlgn="base">
              <a:spcBef>
                <a:spcPct val="0"/>
              </a:spcBef>
              <a:spcAft>
                <a:spcPct val="0"/>
              </a:spcAft>
            </a:pPr>
            <a:r>
              <a:rPr lang="it-IT" dirty="0" err="1" smtClean="0">
                <a:latin typeface="Book Antiqua" pitchFamily="18" charset="0"/>
              </a:rPr>
              <a:t>Cap</a:t>
            </a:r>
            <a:r>
              <a:rPr lang="it-IT" dirty="0" smtClean="0">
                <a:latin typeface="Book Antiqua" pitchFamily="18" charset="0"/>
              </a:rPr>
              <a:t> 3) Idea di bambino                                                       6 </a:t>
            </a:r>
          </a:p>
          <a:p>
            <a:pPr fontAlgn="base">
              <a:spcBef>
                <a:spcPct val="0"/>
              </a:spcBef>
              <a:spcAft>
                <a:spcPct val="0"/>
              </a:spcAft>
            </a:pPr>
            <a:r>
              <a:rPr lang="it-IT" dirty="0" smtClean="0">
                <a:latin typeface="Book Antiqua" pitchFamily="18" charset="0"/>
              </a:rPr>
              <a:t>Cap.4) Finalità                                                                       7    Cap. 5) Obiettivi                                                                   8  Cap.6) Traguardi di competenza                                      11 Cap.7) Progetto di Religione                                             13  Cap.8 ) Progetto: Gioco libero                                           15  Cap. 9) Laboratorio Munari                                               17</a:t>
            </a:r>
          </a:p>
          <a:p>
            <a:pPr fontAlgn="base">
              <a:spcBef>
                <a:spcPct val="0"/>
              </a:spcBef>
              <a:spcAft>
                <a:spcPct val="0"/>
              </a:spcAft>
            </a:pPr>
            <a:r>
              <a:rPr lang="it-IT" dirty="0" smtClean="0">
                <a:latin typeface="Book Antiqua" pitchFamily="18" charset="0"/>
              </a:rPr>
              <a:t> Cap.11) Gli spazi gioco                                                      19</a:t>
            </a:r>
          </a:p>
          <a:p>
            <a:pPr fontAlgn="base">
              <a:spcBef>
                <a:spcPct val="0"/>
              </a:spcBef>
              <a:spcAft>
                <a:spcPct val="0"/>
              </a:spcAft>
            </a:pPr>
            <a:r>
              <a:rPr lang="it-IT" dirty="0" smtClean="0">
                <a:latin typeface="Book Antiqua" pitchFamily="18" charset="0"/>
              </a:rPr>
              <a:t>Cap. 12) Rapporto con i genitori                                       21</a:t>
            </a:r>
          </a:p>
          <a:p>
            <a:pPr fontAlgn="base">
              <a:spcBef>
                <a:spcPct val="0"/>
              </a:spcBef>
              <a:spcAft>
                <a:spcPct val="0"/>
              </a:spcAft>
            </a:pPr>
            <a:r>
              <a:rPr lang="it-IT" dirty="0" smtClean="0">
                <a:latin typeface="Book Antiqua" pitchFamily="18" charset="0"/>
              </a:rPr>
              <a:t>Cap. 13) Rapporto con il territorio                                   22                                                                         </a:t>
            </a:r>
          </a:p>
          <a:p>
            <a:pPr fontAlgn="base">
              <a:spcBef>
                <a:spcPct val="0"/>
              </a:spcBef>
              <a:spcAft>
                <a:spcPct val="0"/>
              </a:spcAft>
            </a:pPr>
            <a:r>
              <a:rPr lang="it-IT" dirty="0" smtClean="0">
                <a:latin typeface="Book Antiqua" pitchFamily="18" charset="0"/>
              </a:rPr>
              <a:t>Cap. 14) Metodologia                                                         23</a:t>
            </a:r>
          </a:p>
          <a:p>
            <a:pPr fontAlgn="base">
              <a:spcBef>
                <a:spcPct val="0"/>
              </a:spcBef>
              <a:spcAft>
                <a:spcPct val="0"/>
              </a:spcAft>
            </a:pPr>
            <a:r>
              <a:rPr lang="it-IT" dirty="0" smtClean="0">
                <a:latin typeface="Book Antiqua" pitchFamily="18" charset="0"/>
              </a:rPr>
              <a:t>Cap. 15)Osservazione e  documentazione                      24</a:t>
            </a:r>
          </a:p>
          <a:p>
            <a:pPr fontAlgn="base">
              <a:spcBef>
                <a:spcPct val="0"/>
              </a:spcBef>
              <a:spcAft>
                <a:spcPct val="0"/>
              </a:spcAft>
            </a:pPr>
            <a:r>
              <a:rPr lang="it-IT" dirty="0" smtClean="0">
                <a:latin typeface="Book Antiqua" pitchFamily="18" charset="0"/>
              </a:rPr>
              <a:t>Cap.16) Verifica, valutazione e autovalutazione           25</a:t>
            </a:r>
          </a:p>
          <a:p>
            <a:endParaRPr lang="it-IT" sz="2800" dirty="0" smtClean="0">
              <a:ln>
                <a:solidFill>
                  <a:schemeClr val="tx1"/>
                </a:solidFill>
              </a:ln>
            </a:endParaRPr>
          </a:p>
          <a:p>
            <a:endParaRPr lang="it-IT" sz="2800" dirty="0">
              <a:ln>
                <a:solidFill>
                  <a:schemeClr val="tx1"/>
                </a:solidFill>
              </a:ln>
            </a:endParaRPr>
          </a:p>
        </p:txBody>
      </p:sp>
      <p:sp>
        <p:nvSpPr>
          <p:cNvPr id="6" name="Rettangolo 5"/>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71546" y="0"/>
            <a:ext cx="5357850" cy="4401205"/>
          </a:xfrm>
          <a:prstGeom prst="rect">
            <a:avLst/>
          </a:prstGeom>
        </p:spPr>
        <p:txBody>
          <a:bodyPr wrap="square">
            <a:spAutoFit/>
          </a:bodyPr>
          <a:lstStyle/>
          <a:p>
            <a:pPr algn="ctr"/>
            <a:endParaRPr lang="it-IT" sz="2800" b="1" dirty="0" smtClean="0">
              <a:latin typeface="Tempus Sans ITC" pitchFamily="82" charset="0"/>
            </a:endParaRPr>
          </a:p>
          <a:p>
            <a:pPr algn="just"/>
            <a:r>
              <a:rPr lang="it-IT" sz="1400" u="sng" dirty="0" smtClean="0">
                <a:latin typeface="Book Antiqua" pitchFamily="18" charset="0"/>
              </a:rPr>
              <a:t>angolo-meccanico</a:t>
            </a:r>
            <a:r>
              <a:rPr lang="it-IT" sz="1400" dirty="0" smtClean="0">
                <a:latin typeface="Book Antiqua" pitchFamily="18" charset="0"/>
              </a:rPr>
              <a:t> con attrezzi vari : martelli, cacciaviti, caschetti di protezione, viti, chiodi, </a:t>
            </a:r>
            <a:r>
              <a:rPr lang="it-IT" sz="1400" dirty="0" err="1" smtClean="0">
                <a:latin typeface="Book Antiqua" pitchFamily="18" charset="0"/>
              </a:rPr>
              <a:t>frese…</a:t>
            </a:r>
            <a:r>
              <a:rPr lang="it-IT" sz="1400" dirty="0" smtClean="0">
                <a:latin typeface="Book Antiqua" pitchFamily="18" charset="0"/>
              </a:rPr>
              <a:t>“</a:t>
            </a: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buFont typeface="Courier New" pitchFamily="49" charset="0"/>
              <a:buChar char="o"/>
            </a:pPr>
            <a:endParaRPr lang="it-IT" sz="1400" dirty="0" smtClean="0">
              <a:latin typeface="Book Antiqua" pitchFamily="18" charset="0"/>
            </a:endParaRPr>
          </a:p>
          <a:p>
            <a:pPr algn="just"/>
            <a:endParaRPr lang="it-IT" sz="1400"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a:p>
            <a:pPr algn="just"/>
            <a:endParaRPr lang="it-IT" sz="1400" u="sng" dirty="0" smtClean="0">
              <a:latin typeface="Book Antiqua" pitchFamily="18" charset="0"/>
            </a:endParaRPr>
          </a:p>
        </p:txBody>
      </p:sp>
      <p:sp>
        <p:nvSpPr>
          <p:cNvPr id="9"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20</a:t>
            </a:r>
            <a:endParaRPr lang="it-IT" sz="1800" b="1" dirty="0">
              <a:solidFill>
                <a:srgbClr val="0070C0"/>
              </a:solidFill>
            </a:endParaRPr>
          </a:p>
        </p:txBody>
      </p:sp>
      <p:sp>
        <p:nvSpPr>
          <p:cNvPr id="13" name="Rettangolo 12"/>
          <p:cNvSpPr/>
          <p:nvPr/>
        </p:nvSpPr>
        <p:spPr>
          <a:xfrm>
            <a:off x="908720" y="4499992"/>
            <a:ext cx="5949280" cy="1446550"/>
          </a:xfrm>
          <a:prstGeom prst="rect">
            <a:avLst/>
          </a:prstGeom>
        </p:spPr>
        <p:txBody>
          <a:bodyPr wrap="square">
            <a:spAutoFit/>
          </a:bodyPr>
          <a:lstStyle/>
          <a:p>
            <a:pPr algn="just"/>
            <a:r>
              <a:rPr lang="it-IT" sz="1400" u="sng" dirty="0" smtClean="0">
                <a:latin typeface="Book Antiqua" pitchFamily="18" charset="0"/>
              </a:rPr>
              <a:t>angolo-ludoteca</a:t>
            </a:r>
            <a:r>
              <a:rPr lang="it-IT" sz="1400" dirty="0" smtClean="0">
                <a:latin typeface="Book Antiqua" pitchFamily="18" charset="0"/>
              </a:rPr>
              <a:t> ricco di materiali diversi quali forbici, colla, fogli, pennarelli, cere, blocchi logici, numeri e lettere magnetiche … con cui i bambini possono contare, imparare a riconoscere le lettere e i numeri, classificare, raggruppare e utilizzare la fantasia per creare disegni e oggetti a piacere; angolo mobile</a:t>
            </a:r>
          </a:p>
          <a:p>
            <a:pPr algn="just">
              <a:buFont typeface="Courier New" pitchFamily="49" charset="0"/>
              <a:buChar char="o"/>
            </a:pPr>
            <a:endParaRPr lang="it-IT" dirty="0" smtClean="0">
              <a:latin typeface="Tempus Sans ITC" pitchFamily="82" charset="0"/>
            </a:endParaRPr>
          </a:p>
        </p:txBody>
      </p:sp>
      <p:sp>
        <p:nvSpPr>
          <p:cNvPr id="11" name="Rettangolo 10"/>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pic>
        <p:nvPicPr>
          <p:cNvPr id="10" name="Picture 2" descr="Meccanico del bambino immagine stock. Immagine di abilità - 33660719"/>
          <p:cNvPicPr>
            <a:picLocks noChangeAspect="1" noChangeArrowheads="1"/>
          </p:cNvPicPr>
          <p:nvPr/>
        </p:nvPicPr>
        <p:blipFill>
          <a:blip r:embed="rId2" cstate="print"/>
          <a:srcRect/>
          <a:stretch>
            <a:fillRect/>
          </a:stretch>
        </p:blipFill>
        <p:spPr bwMode="auto">
          <a:xfrm rot="21101966">
            <a:off x="2841985" y="1451304"/>
            <a:ext cx="1900723" cy="2851083"/>
          </a:xfrm>
          <a:prstGeom prst="rect">
            <a:avLst/>
          </a:prstGeom>
          <a:ln w="190500" cap="sq">
            <a:solidFill>
              <a:schemeClr val="tx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Picture 4" descr="Fare i puzzle: 4 benefici per i nostri figli"/>
          <p:cNvPicPr>
            <a:picLocks noChangeAspect="1" noChangeArrowheads="1"/>
          </p:cNvPicPr>
          <p:nvPr/>
        </p:nvPicPr>
        <p:blipFill>
          <a:blip r:embed="rId3" cstate="print"/>
          <a:srcRect l="23821"/>
          <a:stretch>
            <a:fillRect/>
          </a:stretch>
        </p:blipFill>
        <p:spPr bwMode="auto">
          <a:xfrm rot="20783133">
            <a:off x="1266666" y="6352386"/>
            <a:ext cx="2965991" cy="2191564"/>
          </a:xfrm>
          <a:prstGeom prst="rect">
            <a:avLst/>
          </a:prstGeom>
          <a:ln w="190500" cap="sq">
            <a:solidFill>
              <a:srgbClr val="FFFF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 name="Picture 6" descr="L&amp;#39;importanza del gioco nei bambini: il gioco è una cosa seria -  Nostrofiglio.it"/>
          <p:cNvPicPr>
            <a:picLocks noChangeAspect="1" noChangeArrowheads="1"/>
          </p:cNvPicPr>
          <p:nvPr/>
        </p:nvPicPr>
        <p:blipFill>
          <a:blip r:embed="rId4" cstate="print"/>
          <a:srcRect l="14844" r="12419"/>
          <a:stretch>
            <a:fillRect/>
          </a:stretch>
        </p:blipFill>
        <p:spPr bwMode="auto">
          <a:xfrm rot="454199">
            <a:off x="3976205" y="6151216"/>
            <a:ext cx="2434847" cy="2231651"/>
          </a:xfrm>
          <a:prstGeom prst="rect">
            <a:avLst/>
          </a:prstGeom>
          <a:ln w="190500" cap="sq">
            <a:solidFill>
              <a:schemeClr val="accent3"/>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60" y="3071803"/>
            <a:ext cx="4929222" cy="6098346"/>
          </a:xfrm>
          <a:prstGeom prst="rect">
            <a:avLst/>
          </a:prstGeom>
        </p:spPr>
        <p:txBody>
          <a:bodyPr wrap="square" lIns="95770" tIns="47884" rIns="95770" bIns="47884">
            <a:spAutoFit/>
          </a:bodyPr>
          <a:lstStyle/>
          <a:p>
            <a:pPr algn="just">
              <a:buFont typeface="Wingdings" pitchFamily="2" charset="2"/>
              <a:buChar char="Ø"/>
            </a:pPr>
            <a:r>
              <a:rPr lang="it-IT" sz="1400" dirty="0" smtClean="0">
                <a:latin typeface="Book Antiqua" pitchFamily="18" charset="0"/>
              </a:rPr>
              <a:t>Riunioni per confrontarsi  con le famiglie sulle  eventuali iniziative  della scuola, come l’organizzazione della festa di Natale e di quella di fine anno.</a:t>
            </a:r>
          </a:p>
          <a:p>
            <a:pPr algn="just">
              <a:buFont typeface="Wingdings" pitchFamily="2" charset="2"/>
              <a:buChar char="Ø"/>
            </a:pPr>
            <a:r>
              <a:rPr lang="it-IT" sz="1400" dirty="0" smtClean="0">
                <a:latin typeface="Book Antiqua" pitchFamily="18" charset="0"/>
              </a:rPr>
              <a:t>Colloqui individuali con noi insegnanti e, per chi lo richiede, anche con la coordinatrice pedagogica</a:t>
            </a:r>
          </a:p>
          <a:p>
            <a:pPr algn="just">
              <a:buFont typeface="Wingdings" pitchFamily="2" charset="2"/>
              <a:buChar char="Ø"/>
            </a:pPr>
            <a:r>
              <a:rPr lang="it-IT" sz="1400" dirty="0" smtClean="0">
                <a:latin typeface="Book Antiqua" pitchFamily="18" charset="0"/>
              </a:rPr>
              <a:t>Collaborazione per il mercatino di Natale con la realizzazione di oggetti da vendere, il cui ricavato andrà destinato alla scuola.</a:t>
            </a:r>
          </a:p>
          <a:p>
            <a:pPr algn="just">
              <a:buFont typeface="Wingdings" pitchFamily="2" charset="2"/>
              <a:buChar char="Ø"/>
            </a:pPr>
            <a:r>
              <a:rPr lang="it-IT" sz="1400" dirty="0" smtClean="0">
                <a:latin typeface="Book Antiqua" pitchFamily="18" charset="0"/>
              </a:rPr>
              <a:t>Collaborazione per la festa di fine anno scolastico con la disponibilità ad aiutare negli stand.</a:t>
            </a:r>
          </a:p>
          <a:p>
            <a:pPr algn="just">
              <a:buFont typeface="Wingdings" pitchFamily="2" charset="2"/>
              <a:buChar char="Ø"/>
            </a:pPr>
            <a:r>
              <a:rPr lang="it-IT" sz="1400" dirty="0" smtClean="0">
                <a:latin typeface="Book Antiqua" pitchFamily="18" charset="0"/>
              </a:rPr>
              <a:t>Scambio di informazioni e di avvisi attraverso le “buchette personali” di ogni bambino.</a:t>
            </a:r>
          </a:p>
          <a:p>
            <a:pPr algn="just">
              <a:buFont typeface="Wingdings" pitchFamily="2" charset="2"/>
              <a:buChar char="Ø"/>
            </a:pPr>
            <a:r>
              <a:rPr lang="it-IT" sz="1400" dirty="0" smtClean="0">
                <a:latin typeface="Book Antiqua" pitchFamily="18" charset="0"/>
              </a:rPr>
              <a:t>Esposizione della mappa delle attività mensili e del diario giornaliero per far conoscere ai genitori ciò che facciamo ogni giorno.</a:t>
            </a:r>
          </a:p>
          <a:p>
            <a:pPr algn="just">
              <a:buFont typeface="Wingdings" pitchFamily="2" charset="2"/>
              <a:buChar char="Ø"/>
            </a:pPr>
            <a:r>
              <a:rPr lang="it-IT" sz="1400" dirty="0" smtClean="0">
                <a:latin typeface="Book Antiqua" pitchFamily="18" charset="0"/>
              </a:rPr>
              <a:t>Esposizione, per i bimbi più piccoli, di ciò che hanno mangiato.</a:t>
            </a:r>
          </a:p>
          <a:p>
            <a:pPr algn="just">
              <a:buFont typeface="Wingdings" pitchFamily="2" charset="2"/>
              <a:buChar char="Ø"/>
            </a:pPr>
            <a:r>
              <a:rPr lang="it-IT" sz="1400" dirty="0" smtClean="0">
                <a:latin typeface="Book Antiqua" pitchFamily="18" charset="0"/>
              </a:rPr>
              <a:t>Esposizione dei cartelloni e dei lavori dei bimbi per mettere in evidenza i vari percorsi.</a:t>
            </a:r>
          </a:p>
          <a:p>
            <a:pPr algn="just">
              <a:buFont typeface="Wingdings" pitchFamily="2" charset="2"/>
              <a:buChar char="Ø"/>
            </a:pPr>
            <a:r>
              <a:rPr lang="it-IT" sz="1400" dirty="0" smtClean="0">
                <a:latin typeface="Book Antiqua" pitchFamily="18" charset="0"/>
              </a:rPr>
              <a:t>Visione di alcune attività, di foto delle uscite, di pensieri dei bambini … sul sito “Facebook” della scuola.</a:t>
            </a:r>
          </a:p>
          <a:p>
            <a:pPr algn="just">
              <a:buFont typeface="Wingdings" pitchFamily="2" charset="2"/>
              <a:buChar char="Ø"/>
            </a:pPr>
            <a:endParaRPr lang="it-IT" sz="2400" dirty="0" smtClean="0">
              <a:latin typeface="Poor Richard" pitchFamily="18" charset="0"/>
            </a:endParaRPr>
          </a:p>
          <a:p>
            <a:pPr algn="just"/>
            <a:endParaRPr lang="it-IT" sz="2400" dirty="0" smtClean="0">
              <a:latin typeface="Poor Richard" pitchFamily="18" charset="0"/>
            </a:endParaRPr>
          </a:p>
          <a:p>
            <a:pPr algn="just"/>
            <a:endParaRPr lang="it-IT" sz="2400" dirty="0" smtClean="0">
              <a:latin typeface="Poor Richard" pitchFamily="18" charset="0"/>
            </a:endParaRPr>
          </a:p>
          <a:p>
            <a:pPr algn="just">
              <a:buFont typeface="Wingdings" pitchFamily="2" charset="2"/>
              <a:buChar char="Ø"/>
            </a:pPr>
            <a:endParaRPr lang="it-IT" sz="2400" dirty="0" smtClean="0">
              <a:latin typeface="Poor Richard" pitchFamily="18" charset="0"/>
            </a:endParaRPr>
          </a:p>
        </p:txBody>
      </p:sp>
      <p:sp>
        <p:nvSpPr>
          <p:cNvPr id="5" name="Rettangolo 4"/>
          <p:cNvSpPr/>
          <p:nvPr/>
        </p:nvSpPr>
        <p:spPr>
          <a:xfrm>
            <a:off x="1357298" y="1714482"/>
            <a:ext cx="4857784" cy="1173921"/>
          </a:xfrm>
          <a:prstGeom prst="rect">
            <a:avLst/>
          </a:prstGeom>
        </p:spPr>
        <p:txBody>
          <a:bodyPr wrap="square" lIns="95770" tIns="47884" rIns="95770" bIns="47884">
            <a:spAutoFit/>
          </a:bodyPr>
          <a:lstStyle/>
          <a:p>
            <a:pPr algn="just">
              <a:buFont typeface="Wingdings" pitchFamily="2" charset="2"/>
              <a:buChar char="Ø"/>
            </a:pPr>
            <a:r>
              <a:rPr lang="it-IT" sz="1400" dirty="0" smtClean="0">
                <a:latin typeface="Book Antiqua" pitchFamily="18" charset="0"/>
              </a:rPr>
              <a:t>Riunione di inizio anno  in cui abbiamo illustrato ai genitori quali sono le regole fondamentali, l’ideologia e la storia della scuola.  Abbiamo cercato di far comprendere ai genitori che non sono importanti le nozioni, ma il ragionamento per imparare ad imparare. </a:t>
            </a:r>
          </a:p>
        </p:txBody>
      </p:sp>
      <p:sp>
        <p:nvSpPr>
          <p:cNvPr id="6"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21</a:t>
            </a:r>
            <a:endParaRPr lang="it-IT" sz="1800" b="1" dirty="0">
              <a:solidFill>
                <a:srgbClr val="0070C0"/>
              </a:solidFill>
            </a:endParaRPr>
          </a:p>
        </p:txBody>
      </p:sp>
      <p:sp>
        <p:nvSpPr>
          <p:cNvPr id="10" name="CasellaDiTesto 9"/>
          <p:cNvSpPr txBox="1"/>
          <p:nvPr/>
        </p:nvSpPr>
        <p:spPr>
          <a:xfrm>
            <a:off x="928670" y="1"/>
            <a:ext cx="5715040" cy="892552"/>
          </a:xfrm>
          <a:prstGeom prst="rect">
            <a:avLst/>
          </a:prstGeom>
          <a:noFill/>
        </p:spPr>
        <p:txBody>
          <a:bodyPr wrap="square" rtlCol="0">
            <a:spAutoFit/>
          </a:bodyPr>
          <a:lstStyle/>
          <a:p>
            <a:pPr algn="ctr"/>
            <a:endParaRPr lang="it-IT" sz="2800" b="1" dirty="0" smtClean="0">
              <a:ln>
                <a:solidFill>
                  <a:schemeClr val="tx1"/>
                </a:solidFill>
              </a:ln>
              <a:latin typeface="Tempus Sans ITC" pitchFamily="82" charset="0"/>
            </a:endParaRPr>
          </a:p>
          <a:p>
            <a:pPr algn="ctr"/>
            <a:r>
              <a:rPr lang="it-IT" sz="2400" b="1" dirty="0" smtClean="0">
                <a:ln>
                  <a:solidFill>
                    <a:schemeClr val="tx1"/>
                  </a:solidFill>
                </a:ln>
                <a:solidFill>
                  <a:srgbClr val="92D050"/>
                </a:solidFill>
                <a:latin typeface="Book Antiqua" pitchFamily="18" charset="0"/>
              </a:rPr>
              <a:t>RAPPORTO CON I GENITORI</a:t>
            </a:r>
            <a:endParaRPr lang="it-IT" sz="2400" b="1" dirty="0">
              <a:ln>
                <a:solidFill>
                  <a:schemeClr val="tx1"/>
                </a:solidFill>
              </a:ln>
              <a:solidFill>
                <a:srgbClr val="92D050"/>
              </a:solidFill>
              <a:latin typeface="Book Antiqua" pitchFamily="18" charset="0"/>
            </a:endParaRPr>
          </a:p>
        </p:txBody>
      </p:sp>
      <p:sp>
        <p:nvSpPr>
          <p:cNvPr id="7" name="Rettangolo 6"/>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491546B-5BC9-43BF-8D73-9C8B6C667448}" type="slidenum">
              <a:rPr lang="it-IT" sz="1800" b="1" smtClean="0">
                <a:solidFill>
                  <a:srgbClr val="0070C0"/>
                </a:solidFill>
                <a:latin typeface="Tempus Sans ITC" pitchFamily="82" charset="0"/>
              </a:rPr>
              <a:pPr/>
              <a:t>22</a:t>
            </a:fld>
            <a:endParaRPr lang="it-IT" sz="1800" b="1" dirty="0">
              <a:solidFill>
                <a:srgbClr val="0070C0"/>
              </a:solidFill>
              <a:latin typeface="Tempus Sans ITC" pitchFamily="82" charset="0"/>
            </a:endParaRPr>
          </a:p>
        </p:txBody>
      </p:sp>
      <p:sp>
        <p:nvSpPr>
          <p:cNvPr id="3" name="Rettangolo 2"/>
          <p:cNvSpPr/>
          <p:nvPr/>
        </p:nvSpPr>
        <p:spPr>
          <a:xfrm>
            <a:off x="714356" y="251520"/>
            <a:ext cx="6143644" cy="6309420"/>
          </a:xfrm>
          <a:prstGeom prst="rect">
            <a:avLst/>
          </a:prstGeom>
        </p:spPr>
        <p:txBody>
          <a:bodyPr wrap="square">
            <a:spAutoFit/>
          </a:bodyPr>
          <a:lstStyle/>
          <a:p>
            <a:pPr algn="ctr" fontAlgn="base">
              <a:spcBef>
                <a:spcPct val="0"/>
              </a:spcBef>
              <a:spcAft>
                <a:spcPct val="0"/>
              </a:spcAft>
            </a:pPr>
            <a:r>
              <a:rPr lang="it-IT" sz="2400" b="1" dirty="0" smtClean="0">
                <a:ln>
                  <a:solidFill>
                    <a:schemeClr val="tx1"/>
                  </a:solidFill>
                </a:ln>
                <a:solidFill>
                  <a:srgbClr val="92D050"/>
                </a:solidFill>
                <a:latin typeface="Book Antiqua" pitchFamily="18" charset="0"/>
              </a:rPr>
              <a:t>RAPPORTO CON IL TERRITORIO</a:t>
            </a:r>
          </a:p>
          <a:p>
            <a:pPr algn="ctr" fontAlgn="base">
              <a:spcBef>
                <a:spcPct val="0"/>
              </a:spcBef>
              <a:spcAft>
                <a:spcPct val="0"/>
              </a:spcAft>
            </a:pPr>
            <a:endParaRPr lang="it-IT" sz="2400" b="1" dirty="0" smtClean="0">
              <a:latin typeface="Book Antiqua" pitchFamily="18" charset="0"/>
            </a:endParaRPr>
          </a:p>
          <a:p>
            <a:pPr algn="just"/>
            <a:r>
              <a:rPr lang="it-IT" sz="1400" dirty="0" smtClean="0">
                <a:latin typeface="Book Antiqua" pitchFamily="18" charset="0"/>
              </a:rPr>
              <a:t>Per l’identità culturale del bambino, è necessario prestare attenzione alla coerenza degli stili educativi e dar luogo a relazioni  che consentano alla scuola di fruire, secondo un proprio progetto pedagogico, delle risorse umane, culturali e didattiche presenti nel territorio, e di quelle messe a disposizione dagli enti locali, dalle associazioni e dalle comunità.</a:t>
            </a:r>
          </a:p>
          <a:p>
            <a:pPr algn="just"/>
            <a:r>
              <a:rPr lang="it-IT" sz="1400" dirty="0" smtClean="0">
                <a:latin typeface="Book Antiqua" pitchFamily="18" charset="0"/>
              </a:rPr>
              <a:t>È per questo che ci è sembrato utile concordare  attività didattiche e praticare scambi di informazioni e di esperienze fra il territorio  con le sue risorse  e  la scuola nel rispetto delle normative </a:t>
            </a:r>
            <a:r>
              <a:rPr lang="it-IT" sz="1400" dirty="0" err="1" smtClean="0">
                <a:latin typeface="Book Antiqua" pitchFamily="18" charset="0"/>
              </a:rPr>
              <a:t>covid</a:t>
            </a:r>
            <a:r>
              <a:rPr lang="it-IT" sz="1400" dirty="0" smtClean="0">
                <a:latin typeface="Book Antiqua" pitchFamily="18" charset="0"/>
              </a:rPr>
              <a:t>.</a:t>
            </a:r>
          </a:p>
          <a:p>
            <a:pPr algn="just"/>
            <a:r>
              <a:rPr lang="it-IT" sz="1400" dirty="0" smtClean="0">
                <a:latin typeface="Book Antiqua" pitchFamily="18" charset="0"/>
              </a:rPr>
              <a:t> Abbiamo previsto quindi:</a:t>
            </a:r>
            <a:endParaRPr lang="it-IT" sz="1400" b="1" dirty="0" smtClean="0">
              <a:latin typeface="Book Antiqua" pitchFamily="18" charset="0"/>
            </a:endParaRPr>
          </a:p>
          <a:p>
            <a:pPr algn="just"/>
            <a:r>
              <a:rPr lang="it-IT" sz="1400" b="1" dirty="0" smtClean="0">
                <a:latin typeface="Book Antiqua" pitchFamily="18" charset="0"/>
              </a:rPr>
              <a:t>USCITE </a:t>
            </a:r>
          </a:p>
          <a:p>
            <a:pPr algn="just"/>
            <a:r>
              <a:rPr lang="it-IT" sz="1400" i="1" dirty="0" smtClean="0">
                <a:latin typeface="Book Antiqua" pitchFamily="18" charset="0"/>
              </a:rPr>
              <a:t>-</a:t>
            </a:r>
            <a:r>
              <a:rPr lang="it-IT" sz="1400" dirty="0" smtClean="0">
                <a:latin typeface="Book Antiqua" pitchFamily="18" charset="0"/>
              </a:rPr>
              <a:t>Castagnata presso i castagni di  famiglia di un nostro bambino che ci ha gentilmente invitato.</a:t>
            </a:r>
          </a:p>
          <a:p>
            <a:pPr algn="just"/>
            <a:r>
              <a:rPr lang="it-IT" sz="1400" dirty="0" smtClean="0">
                <a:latin typeface="Book Antiqua" pitchFamily="18" charset="0"/>
              </a:rPr>
              <a:t>-Uscita  didattica presso agriturismo Valbonella con visita guidata al sentiero di gnomo </a:t>
            </a:r>
            <a:r>
              <a:rPr lang="it-IT" sz="1400" dirty="0" err="1" smtClean="0">
                <a:latin typeface="Book Antiqua" pitchFamily="18" charset="0"/>
              </a:rPr>
              <a:t>Mentino</a:t>
            </a:r>
            <a:r>
              <a:rPr lang="it-IT" sz="1400" dirty="0" smtClean="0">
                <a:latin typeface="Book Antiqua" pitchFamily="18" charset="0"/>
              </a:rPr>
              <a:t>, pranzo  e merenda comprese</a:t>
            </a:r>
          </a:p>
          <a:p>
            <a:pPr algn="just"/>
            <a:r>
              <a:rPr lang="it-IT" sz="1400" dirty="0" smtClean="0">
                <a:latin typeface="Book Antiqua" pitchFamily="18" charset="0"/>
              </a:rPr>
              <a:t>-Lezione con vigile  per le strade del nostro paese</a:t>
            </a:r>
          </a:p>
          <a:p>
            <a:pPr algn="just"/>
            <a:r>
              <a:rPr lang="it-IT" sz="1400" dirty="0" smtClean="0">
                <a:latin typeface="Book Antiqua" pitchFamily="18" charset="0"/>
              </a:rPr>
              <a:t>-Progetto energia con la collaborazione di “SGR metano” </a:t>
            </a:r>
          </a:p>
          <a:p>
            <a:pPr algn="just"/>
            <a:r>
              <a:rPr lang="it-IT" sz="1400" dirty="0" smtClean="0">
                <a:latin typeface="Book Antiqua" pitchFamily="18" charset="0"/>
              </a:rPr>
              <a:t>-uscita didattica primaverile, nelle vicinanze, con destinazione da decidere</a:t>
            </a:r>
          </a:p>
          <a:p>
            <a:pPr algn="just"/>
            <a:r>
              <a:rPr lang="it-IT" sz="1400" dirty="0" smtClean="0">
                <a:latin typeface="Book Antiqua" pitchFamily="18" charset="0"/>
              </a:rPr>
              <a:t>-Progetto di continuità con la scuola primaria attraverso la lettura del libro “La </a:t>
            </a:r>
            <a:r>
              <a:rPr lang="it-IT" sz="1400" dirty="0" err="1" smtClean="0">
                <a:latin typeface="Book Antiqua" pitchFamily="18" charset="0"/>
              </a:rPr>
              <a:t>gabbianella</a:t>
            </a:r>
            <a:r>
              <a:rPr lang="it-IT" sz="1400" dirty="0" smtClean="0">
                <a:latin typeface="Book Antiqua" pitchFamily="18" charset="0"/>
              </a:rPr>
              <a:t> e il gatto” con scambio di doni </a:t>
            </a:r>
          </a:p>
          <a:p>
            <a:pPr algn="just"/>
            <a:endParaRPr lang="it-IT" b="1" i="1" dirty="0" smtClean="0">
              <a:latin typeface="Tempus Sans ITC" pitchFamily="82" charset="0"/>
            </a:endParaRPr>
          </a:p>
          <a:p>
            <a:endParaRPr lang="it-IT" dirty="0" smtClean="0"/>
          </a:p>
          <a:p>
            <a:endParaRPr lang="it-IT" dirty="0" smtClean="0"/>
          </a:p>
          <a:p>
            <a:pPr algn="just"/>
            <a:endParaRPr lang="it-IT" dirty="0" smtClean="0"/>
          </a:p>
          <a:p>
            <a:pPr algn="just"/>
            <a:endParaRPr lang="it-IT" dirty="0" smtClean="0"/>
          </a:p>
        </p:txBody>
      </p:sp>
      <p:sp>
        <p:nvSpPr>
          <p:cNvPr id="4" name="Rettangolo 3"/>
          <p:cNvSpPr/>
          <p:nvPr/>
        </p:nvSpPr>
        <p:spPr>
          <a:xfrm>
            <a:off x="714356" y="5148064"/>
            <a:ext cx="6143644" cy="2462213"/>
          </a:xfrm>
          <a:prstGeom prst="rect">
            <a:avLst/>
          </a:prstGeom>
        </p:spPr>
        <p:txBody>
          <a:bodyPr wrap="square">
            <a:spAutoFit/>
          </a:bodyPr>
          <a:lstStyle/>
          <a:p>
            <a:pPr algn="just"/>
            <a:r>
              <a:rPr lang="it-IT" sz="1400" b="1" dirty="0" smtClean="0">
                <a:latin typeface="Book Antiqua" pitchFamily="18" charset="0"/>
              </a:rPr>
              <a:t>FESTE</a:t>
            </a:r>
            <a:endParaRPr lang="it-IT" sz="1400" dirty="0" smtClean="0">
              <a:latin typeface="Book Antiqua" pitchFamily="18" charset="0"/>
            </a:endParaRPr>
          </a:p>
          <a:p>
            <a:pPr algn="just"/>
            <a:r>
              <a:rPr lang="it-IT" sz="1400" dirty="0" smtClean="0">
                <a:latin typeface="Book Antiqua" pitchFamily="18" charset="0"/>
              </a:rPr>
              <a:t>Le feste sono momenti importanti di apertura agli altri per i bambini, condividere un momento di festa con i propri compagni e talvolta  se sarà di nuovo possibile,con i propri familiari, potrà significare la possibilità di esserci in un contesto di vita allargato al paese.</a:t>
            </a:r>
          </a:p>
          <a:p>
            <a:pPr algn="just"/>
            <a:r>
              <a:rPr lang="it-IT" sz="1400" i="1" dirty="0" smtClean="0">
                <a:latin typeface="Book Antiqua" pitchFamily="18" charset="0"/>
              </a:rPr>
              <a:t>-Festa dell’accoglienza</a:t>
            </a:r>
            <a:endParaRPr lang="it-IT" sz="1400" dirty="0" smtClean="0">
              <a:latin typeface="Book Antiqua" pitchFamily="18" charset="0"/>
            </a:endParaRPr>
          </a:p>
          <a:p>
            <a:pPr algn="just"/>
            <a:r>
              <a:rPr lang="it-IT" sz="1400" i="1" dirty="0" smtClean="0">
                <a:latin typeface="Book Antiqua" pitchFamily="18" charset="0"/>
              </a:rPr>
              <a:t>-Mercatini di Natale per le vie del paese</a:t>
            </a:r>
          </a:p>
          <a:p>
            <a:pPr algn="just"/>
            <a:r>
              <a:rPr lang="it-IT" sz="1400" i="1" dirty="0" smtClean="0">
                <a:latin typeface="Book Antiqua" pitchFamily="18" charset="0"/>
              </a:rPr>
              <a:t>-Recita di Natale</a:t>
            </a:r>
          </a:p>
          <a:p>
            <a:pPr algn="just"/>
            <a:r>
              <a:rPr lang="it-IT" sz="1400" i="1" dirty="0" smtClean="0">
                <a:latin typeface="Book Antiqua" pitchFamily="18" charset="0"/>
              </a:rPr>
              <a:t>-Il pranzo di Natale</a:t>
            </a:r>
          </a:p>
          <a:p>
            <a:pPr algn="just"/>
            <a:r>
              <a:rPr lang="it-IT" sz="1400" i="1" dirty="0" smtClean="0">
                <a:latin typeface="Book Antiqua" pitchFamily="18" charset="0"/>
              </a:rPr>
              <a:t>-La festa di carnevale</a:t>
            </a:r>
          </a:p>
          <a:p>
            <a:pPr algn="just"/>
            <a:r>
              <a:rPr lang="it-IT" sz="1400" i="1" dirty="0" smtClean="0">
                <a:latin typeface="Book Antiqua" pitchFamily="18" charset="0"/>
              </a:rPr>
              <a:t>-Festa di fine anno</a:t>
            </a:r>
            <a:endParaRPr lang="it-IT" sz="1400" dirty="0" smtClean="0">
              <a:latin typeface="Book Antiqua" pitchFamily="18" charset="0"/>
            </a:endParaRPr>
          </a:p>
        </p:txBody>
      </p:sp>
      <p:sp>
        <p:nvSpPr>
          <p:cNvPr id="6" name="Rettangolo 5"/>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36712" y="0"/>
            <a:ext cx="6021288" cy="7325082"/>
          </a:xfrm>
          <a:prstGeom prst="rect">
            <a:avLst/>
          </a:prstGeom>
        </p:spPr>
        <p:txBody>
          <a:bodyPr wrap="square">
            <a:spAutoFit/>
          </a:bodyPr>
          <a:lstStyle/>
          <a:p>
            <a:pPr lvl="0" algn="ctr" eaLnBrk="0" fontAlgn="base" hangingPunct="0">
              <a:spcBef>
                <a:spcPct val="0"/>
              </a:spcBef>
              <a:spcAft>
                <a:spcPct val="0"/>
              </a:spcAft>
            </a:pPr>
            <a:r>
              <a:rPr lang="it-IT" dirty="0" smtClean="0">
                <a:latin typeface="Century" pitchFamily="18" charset="0"/>
                <a:cs typeface="Arial" pitchFamily="34" charset="0"/>
              </a:rPr>
              <a:t> </a:t>
            </a:r>
          </a:p>
          <a:p>
            <a:pPr lvl="0" algn="ctr" eaLnBrk="0" fontAlgn="base" hangingPunct="0">
              <a:spcBef>
                <a:spcPct val="0"/>
              </a:spcBef>
              <a:spcAft>
                <a:spcPct val="0"/>
              </a:spcAft>
            </a:pPr>
            <a:r>
              <a:rPr lang="it-IT" sz="2400" b="1" dirty="0" smtClean="0">
                <a:ln>
                  <a:solidFill>
                    <a:schemeClr val="tx1"/>
                  </a:solidFill>
                </a:ln>
                <a:solidFill>
                  <a:srgbClr val="8DCD47"/>
                </a:solidFill>
                <a:latin typeface="Book Antiqua" pitchFamily="18" charset="0"/>
                <a:cs typeface="Arial" pitchFamily="34" charset="0"/>
              </a:rPr>
              <a:t>METODOLOGIA</a:t>
            </a:r>
          </a:p>
          <a:p>
            <a:pPr lvl="0" algn="ctr" eaLnBrk="0" fontAlgn="base" hangingPunct="0">
              <a:spcBef>
                <a:spcPct val="0"/>
              </a:spcBef>
              <a:spcAft>
                <a:spcPct val="0"/>
              </a:spcAft>
            </a:pPr>
            <a:endParaRPr lang="it-IT" sz="2400" dirty="0" smtClean="0">
              <a:latin typeface="Book Antiqua" pitchFamily="18" charset="0"/>
              <a:cs typeface="Arial" pitchFamily="34" charset="0"/>
            </a:endParaRPr>
          </a:p>
          <a:p>
            <a:pPr lvl="0" algn="ctr" eaLnBrk="0" fontAlgn="base" hangingPunct="0">
              <a:spcBef>
                <a:spcPct val="0"/>
              </a:spcBef>
              <a:spcAft>
                <a:spcPct val="0"/>
              </a:spcAft>
            </a:pPr>
            <a:endParaRPr lang="it-IT" sz="1400" dirty="0" smtClean="0">
              <a:latin typeface="Book Antiqua" pitchFamily="18" charset="0"/>
              <a:cs typeface="Arial" pitchFamily="34" charset="0"/>
            </a:endParaRPr>
          </a:p>
          <a:p>
            <a:pPr lvl="0" eaLnBrk="0" fontAlgn="base" hangingPunct="0">
              <a:spcBef>
                <a:spcPct val="0"/>
              </a:spcBef>
              <a:spcAft>
                <a:spcPct val="0"/>
              </a:spcAft>
            </a:pPr>
            <a:r>
              <a:rPr lang="it-IT" sz="1400" dirty="0" smtClean="0">
                <a:latin typeface="Book Antiqua" pitchFamily="18" charset="0"/>
                <a:cs typeface="Arial" pitchFamily="34" charset="0"/>
              </a:rPr>
              <a:t>Noi insegnanti cercheremo di rendere le attività più ricche e coinvolgenti avvalendoci di strumenti multimediali e tecnologici che rendano i percorsi fruibili a tutti i  nostri bambini per una didattica inclusiva.</a:t>
            </a:r>
          </a:p>
          <a:p>
            <a:pPr algn="just"/>
            <a:r>
              <a:rPr lang="it-IT" sz="1400" dirty="0" smtClean="0">
                <a:latin typeface="Book Antiqua" pitchFamily="18" charset="0"/>
                <a:cs typeface="Arial" pitchFamily="34" charset="0"/>
              </a:rPr>
              <a:t>Cercheremo di sviluppare nei bambini  la creatività , la mente elastica e fantasiosa, la capacità espressiva , facendogli sperimentare  materiali semplici e diversi come tappi di plastica, tappi di sughero, stuzzicadenti, legnetti, pongo, </a:t>
            </a:r>
            <a:r>
              <a:rPr lang="it-IT" sz="1400" dirty="0" err="1" smtClean="0">
                <a:latin typeface="Book Antiqua" pitchFamily="18" charset="0"/>
                <a:cs typeface="Arial" pitchFamily="34" charset="0"/>
              </a:rPr>
              <a:t>carta…</a:t>
            </a:r>
            <a:r>
              <a:rPr lang="it-IT" sz="1400" dirty="0" smtClean="0">
                <a:latin typeface="Book Antiqua" pitchFamily="18" charset="0"/>
                <a:cs typeface="Arial" pitchFamily="34" charset="0"/>
              </a:rPr>
              <a:t> a  piacimento per accompagnarli in un percorso che consenta loro di acquisire gli strumenti per scoprire la realtà attraverso l’agire.</a:t>
            </a:r>
            <a:r>
              <a:rPr lang="it-IT" sz="1400" dirty="0" smtClean="0">
                <a:latin typeface="Book Antiqua" pitchFamily="18" charset="0"/>
              </a:rPr>
              <a:t> Attraverso la magia della comunicazione orale sapientemente modulata con i toni della voce, le pause e i segnali di comunicazione non verbale, educheremo i nostri bimbi all’ascolto e alla riflessività. Il bambino ascoltatore si apre all’immaginario e, attraverso la narrazione entra nei mondi della fantasia.</a:t>
            </a:r>
          </a:p>
          <a:p>
            <a:pPr algn="just"/>
            <a:r>
              <a:rPr lang="it-IT" sz="1400" dirty="0" smtClean="0">
                <a:latin typeface="Book Antiqua" pitchFamily="18" charset="0"/>
              </a:rPr>
              <a:t>Ogni qualvolta il tempo ce lo permetterà, effettueremo la didattica all’aperto, esplorando, giocando e prendendo spunto dalla natura con creatività, osservando quanti colori , quante luci, quanta meraviglia i nostri occhi vedono. </a:t>
            </a:r>
          </a:p>
          <a:p>
            <a:pPr algn="just"/>
            <a:r>
              <a:rPr lang="it-IT" sz="1400" dirty="0" smtClean="0">
                <a:latin typeface="Book Antiqua" pitchFamily="18" charset="0"/>
              </a:rPr>
              <a:t>Attraverso le conversazioni stimoleremo nei bambini la consapevolezza del proprio modo di apprendere, del pensiero critico e individuale.</a:t>
            </a:r>
          </a:p>
          <a:p>
            <a:pPr algn="just"/>
            <a:r>
              <a:rPr lang="it-IT" sz="1400" dirty="0" smtClean="0">
                <a:latin typeface="Book Antiqua" pitchFamily="18" charset="0"/>
              </a:rPr>
              <a:t> Porremmo attenzione  ai bambini disabili e appartenenti ad altre etnie, promuovendo una consapevole mentalità multiculturale, ponendo attenzione all’organizzazione dei tempi del quotidiano con scelte mirate a vivere con serenità momenti di routine, del gioco e dell’attività</a:t>
            </a:r>
          </a:p>
          <a:p>
            <a:pPr algn="just"/>
            <a:endParaRPr lang="it-IT" sz="1400" dirty="0" smtClean="0">
              <a:latin typeface="Book Antiqua" pitchFamily="18" charset="0"/>
            </a:endParaRPr>
          </a:p>
          <a:p>
            <a:pPr algn="just"/>
            <a:endParaRPr lang="it-IT" dirty="0" smtClean="0"/>
          </a:p>
          <a:p>
            <a:pPr lvl="0" eaLnBrk="0" fontAlgn="base" hangingPunct="0">
              <a:spcBef>
                <a:spcPct val="0"/>
              </a:spcBef>
              <a:spcAft>
                <a:spcPct val="0"/>
              </a:spcAft>
            </a:pPr>
            <a:endParaRPr lang="it-IT" dirty="0" smtClean="0">
              <a:latin typeface="Tempus Sans ITC" pitchFamily="82" charset="0"/>
            </a:endParaRPr>
          </a:p>
          <a:p>
            <a:pPr lvl="0" eaLnBrk="0" fontAlgn="base" hangingPunct="0">
              <a:spcBef>
                <a:spcPct val="0"/>
              </a:spcBef>
              <a:spcAft>
                <a:spcPct val="0"/>
              </a:spcAft>
            </a:pPr>
            <a:endParaRPr lang="it-IT" dirty="0" smtClean="0">
              <a:latin typeface="Arial" pitchFamily="34" charset="0"/>
              <a:cs typeface="Arial" pitchFamily="34" charset="0"/>
            </a:endParaRPr>
          </a:p>
        </p:txBody>
      </p:sp>
      <p:sp>
        <p:nvSpPr>
          <p:cNvPr id="4" name="Rettangolo 3"/>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764704" y="4499992"/>
            <a:ext cx="5935940" cy="5251741"/>
          </a:xfrm>
          <a:prstGeom prst="rect">
            <a:avLst/>
          </a:prstGeom>
          <a:noFill/>
        </p:spPr>
        <p:txBody>
          <a:bodyPr wrap="square" lIns="80311" tIns="40155" rIns="80311" bIns="40155">
            <a:spAutoFit/>
          </a:bodyPr>
          <a:lstStyle/>
          <a:p>
            <a:pPr algn="ctr" fontAlgn="base">
              <a:spcBef>
                <a:spcPct val="0"/>
              </a:spcBef>
              <a:spcAft>
                <a:spcPct val="0"/>
              </a:spcAft>
            </a:pPr>
            <a:endParaRPr lang="it-IT" sz="1400" dirty="0" smtClean="0">
              <a:ln w="17780" cmpd="sng">
                <a:solidFill>
                  <a:schemeClr val="tx1"/>
                </a:solidFill>
                <a:prstDash val="solid"/>
                <a:miter lim="800000"/>
              </a:ln>
              <a:latin typeface="Book Antiqua" pitchFamily="18" charset="0"/>
              <a:ea typeface="Calibri" pitchFamily="34" charset="0"/>
              <a:cs typeface="Arial" pitchFamily="34" charset="0"/>
            </a:endParaRPr>
          </a:p>
          <a:p>
            <a:pPr algn="ctr" fontAlgn="base">
              <a:spcBef>
                <a:spcPct val="0"/>
              </a:spcBef>
              <a:spcAft>
                <a:spcPct val="0"/>
              </a:spcAft>
            </a:pPr>
            <a:endParaRPr lang="it-IT" sz="1400" dirty="0" smtClean="0">
              <a:ln w="17780" cmpd="sng">
                <a:solidFill>
                  <a:schemeClr val="tx1"/>
                </a:solidFill>
                <a:prstDash val="solid"/>
                <a:miter lim="800000"/>
              </a:ln>
              <a:latin typeface="Book Antiqua" pitchFamily="18" charset="0"/>
              <a:ea typeface="Calibri" pitchFamily="34" charset="0"/>
              <a:cs typeface="Arial" pitchFamily="34" charset="0"/>
            </a:endParaRPr>
          </a:p>
          <a:p>
            <a:pPr fontAlgn="base">
              <a:spcBef>
                <a:spcPct val="0"/>
              </a:spcBef>
              <a:spcAft>
                <a:spcPct val="0"/>
              </a:spcAft>
            </a:pPr>
            <a:r>
              <a:rPr lang="it-IT" sz="1400" i="1" dirty="0" smtClean="0">
                <a:latin typeface="Book Antiqua" pitchFamily="18" charset="0"/>
              </a:rPr>
              <a:t>Per rendere partecipi le famiglie delle esperienze vissute , per dare valore a ciò che si fa con i bambini, per i passi di crescita effettuati, esplicitando con il racconto dell’ insegnante e la verbalizzazione dei bambini i momenti più belli che accadono nel </a:t>
            </a:r>
            <a:r>
              <a:rPr lang="it-IT" sz="1400" i="1" dirty="0" err="1" smtClean="0">
                <a:latin typeface="Book Antiqua" pitchFamily="18" charset="0"/>
              </a:rPr>
              <a:t>quotidiano…</a:t>
            </a:r>
            <a:endParaRPr lang="it-IT" sz="1400" i="1" dirty="0" smtClean="0">
              <a:latin typeface="Book Antiqua" pitchFamily="18" charset="0"/>
            </a:endParaRPr>
          </a:p>
          <a:p>
            <a:pPr fontAlgn="base">
              <a:spcBef>
                <a:spcPct val="0"/>
              </a:spcBef>
              <a:spcAft>
                <a:spcPct val="0"/>
              </a:spcAft>
            </a:pPr>
            <a:endParaRPr lang="it-IT" sz="1400" i="1" dirty="0" smtClean="0">
              <a:latin typeface="Book Antiqua" pitchFamily="18" charset="0"/>
            </a:endParaRPr>
          </a:p>
          <a:p>
            <a:pPr fontAlgn="base">
              <a:spcBef>
                <a:spcPct val="0"/>
              </a:spcBef>
              <a:spcAft>
                <a:spcPct val="0"/>
              </a:spcAft>
            </a:pPr>
            <a:r>
              <a:rPr lang="it-IT" sz="1400" b="1" i="1" dirty="0" smtClean="0">
                <a:latin typeface="Book Antiqua" pitchFamily="18" charset="0"/>
              </a:rPr>
              <a:t>Per la scuola:</a:t>
            </a:r>
          </a:p>
          <a:p>
            <a:pPr algn="just" fontAlgn="base">
              <a:spcBef>
                <a:spcPct val="0"/>
              </a:spcBef>
              <a:spcAft>
                <a:spcPct val="0"/>
              </a:spcAft>
              <a:buFont typeface="Wingdings" pitchFamily="2" charset="2"/>
              <a:buChar char="v"/>
            </a:pPr>
            <a:r>
              <a:rPr lang="it-IT" sz="1400" dirty="0" smtClean="0">
                <a:latin typeface="Book Antiqua" pitchFamily="18" charset="0"/>
              </a:rPr>
              <a:t>Cartelloni che illustrano i momenti salienti delle attività.</a:t>
            </a:r>
          </a:p>
          <a:p>
            <a:pPr algn="just" fontAlgn="base">
              <a:spcBef>
                <a:spcPct val="0"/>
              </a:spcBef>
              <a:spcAft>
                <a:spcPct val="0"/>
              </a:spcAft>
              <a:buFont typeface="Wingdings" pitchFamily="2" charset="2"/>
              <a:buChar char="v"/>
            </a:pPr>
            <a:r>
              <a:rPr lang="it-IT" sz="1400" dirty="0" smtClean="0">
                <a:latin typeface="Book Antiqua" pitchFamily="18" charset="0"/>
              </a:rPr>
              <a:t>Foto individuali e di gruppo.</a:t>
            </a:r>
          </a:p>
          <a:p>
            <a:pPr algn="just" fontAlgn="base">
              <a:spcBef>
                <a:spcPct val="0"/>
              </a:spcBef>
              <a:spcAft>
                <a:spcPct val="0"/>
              </a:spcAft>
              <a:buFont typeface="Wingdings" pitchFamily="2" charset="2"/>
              <a:buChar char="v"/>
            </a:pPr>
            <a:r>
              <a:rPr lang="it-IT" sz="1400" dirty="0" smtClean="0">
                <a:latin typeface="Book Antiqua" pitchFamily="18" charset="0"/>
              </a:rPr>
              <a:t>Cd con foto, video  e spiegazioni dei processi che caratterizzano un’esperienza</a:t>
            </a:r>
          </a:p>
          <a:p>
            <a:pPr algn="just" fontAlgn="base">
              <a:spcBef>
                <a:spcPct val="0"/>
              </a:spcBef>
              <a:spcAft>
                <a:spcPct val="0"/>
              </a:spcAft>
              <a:buFont typeface="Wingdings" pitchFamily="2" charset="2"/>
              <a:buChar char="v"/>
            </a:pPr>
            <a:r>
              <a:rPr lang="it-IT" sz="1400" dirty="0" smtClean="0">
                <a:latin typeface="Book Antiqua" pitchFamily="18" charset="0"/>
              </a:rPr>
              <a:t>Diario giornaliero delle attività.</a:t>
            </a:r>
          </a:p>
          <a:p>
            <a:pPr algn="just" fontAlgn="base">
              <a:spcBef>
                <a:spcPct val="0"/>
              </a:spcBef>
              <a:spcAft>
                <a:spcPct val="0"/>
              </a:spcAft>
              <a:buFont typeface="Wingdings" pitchFamily="2" charset="2"/>
              <a:buChar char="v"/>
            </a:pPr>
            <a:r>
              <a:rPr lang="it-IT" sz="1400" dirty="0" smtClean="0">
                <a:latin typeface="Book Antiqua" pitchFamily="18" charset="0"/>
              </a:rPr>
              <a:t>Verbali di tutti gli incontri.</a:t>
            </a:r>
          </a:p>
          <a:p>
            <a:pPr algn="just" fontAlgn="base">
              <a:spcBef>
                <a:spcPct val="0"/>
              </a:spcBef>
              <a:spcAft>
                <a:spcPct val="0"/>
              </a:spcAft>
            </a:pPr>
            <a:endParaRPr lang="it-IT" sz="1400" dirty="0" smtClean="0">
              <a:latin typeface="Book Antiqua" pitchFamily="18" charset="0"/>
            </a:endParaRPr>
          </a:p>
          <a:p>
            <a:pPr algn="just" fontAlgn="base">
              <a:spcBef>
                <a:spcPct val="0"/>
              </a:spcBef>
              <a:spcAft>
                <a:spcPct val="0"/>
              </a:spcAft>
            </a:pPr>
            <a:r>
              <a:rPr lang="it-IT" sz="1400" b="1" i="1" dirty="0" smtClean="0">
                <a:latin typeface="Book Antiqua" pitchFamily="18" charset="0"/>
              </a:rPr>
              <a:t>Per il bambino:</a:t>
            </a:r>
          </a:p>
          <a:p>
            <a:pPr algn="just" fontAlgn="base">
              <a:spcBef>
                <a:spcPct val="0"/>
              </a:spcBef>
              <a:spcAft>
                <a:spcPct val="0"/>
              </a:spcAft>
              <a:buFont typeface="Wingdings" pitchFamily="2" charset="2"/>
              <a:buChar char="v"/>
            </a:pPr>
            <a:r>
              <a:rPr lang="it-IT" sz="1400" dirty="0" err="1" smtClean="0">
                <a:latin typeface="Book Antiqua" pitchFamily="18" charset="0"/>
              </a:rPr>
              <a:t>Quadernone</a:t>
            </a:r>
            <a:r>
              <a:rPr lang="it-IT" sz="1400" dirty="0" smtClean="0">
                <a:latin typeface="Book Antiqua" pitchFamily="18" charset="0"/>
              </a:rPr>
              <a:t> personale costituito da foto e produzioni grafiche individuali accompagnate dalle verbalizzazioni dei significati e degli stati interiori espressi dal bambino.</a:t>
            </a:r>
          </a:p>
          <a:p>
            <a:pPr algn="just" fontAlgn="base">
              <a:spcBef>
                <a:spcPct val="0"/>
              </a:spcBef>
              <a:spcAft>
                <a:spcPct val="0"/>
              </a:spcAft>
              <a:buFont typeface="Wingdings" pitchFamily="2" charset="2"/>
              <a:buChar char="v"/>
            </a:pPr>
            <a:r>
              <a:rPr lang="it-IT" sz="1400" dirty="0" smtClean="0">
                <a:latin typeface="Book Antiqua" pitchFamily="18" charset="0"/>
              </a:rPr>
              <a:t>Dvd con foto personali e musiche.</a:t>
            </a:r>
          </a:p>
          <a:p>
            <a:pPr fontAlgn="base">
              <a:spcBef>
                <a:spcPct val="0"/>
              </a:spcBef>
              <a:spcAft>
                <a:spcPct val="0"/>
              </a:spcAft>
            </a:pPr>
            <a:endParaRPr lang="it-IT" sz="2800" i="1" dirty="0" smtClean="0">
              <a:ln w="17780" cmpd="sng">
                <a:solidFill>
                  <a:schemeClr val="tx1"/>
                </a:solidFill>
                <a:prstDash val="solid"/>
                <a:miter lim="800000"/>
              </a:ln>
              <a:latin typeface="Poor Richard" pitchFamily="18" charset="0"/>
              <a:cs typeface="Arial" pitchFamily="34" charset="0"/>
            </a:endParaRPr>
          </a:p>
          <a:p>
            <a:pPr fontAlgn="base">
              <a:spcBef>
                <a:spcPct val="0"/>
              </a:spcBef>
              <a:spcAft>
                <a:spcPct val="0"/>
              </a:spcAft>
            </a:pPr>
            <a:endParaRPr lang="it-IT" sz="2800" dirty="0">
              <a:ln w="17780" cmpd="sng">
                <a:solidFill>
                  <a:schemeClr val="tx1"/>
                </a:solidFill>
                <a:prstDash val="solid"/>
                <a:miter lim="800000"/>
              </a:ln>
            </a:endParaRPr>
          </a:p>
        </p:txBody>
      </p:sp>
      <p:sp>
        <p:nvSpPr>
          <p:cNvPr id="6"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25</a:t>
            </a:r>
            <a:endParaRPr lang="it-IT" sz="1800" b="1" dirty="0">
              <a:solidFill>
                <a:srgbClr val="0070C0"/>
              </a:solidFill>
            </a:endParaRPr>
          </a:p>
        </p:txBody>
      </p:sp>
      <p:sp>
        <p:nvSpPr>
          <p:cNvPr id="9" name="CasellaDiTesto 8"/>
          <p:cNvSpPr txBox="1"/>
          <p:nvPr/>
        </p:nvSpPr>
        <p:spPr>
          <a:xfrm>
            <a:off x="2132856" y="4139952"/>
            <a:ext cx="3357586" cy="830997"/>
          </a:xfrm>
          <a:prstGeom prst="rect">
            <a:avLst/>
          </a:prstGeom>
          <a:noFill/>
        </p:spPr>
        <p:txBody>
          <a:bodyPr wrap="square" rtlCol="0">
            <a:spAutoFit/>
          </a:bodyPr>
          <a:lstStyle/>
          <a:p>
            <a:r>
              <a:rPr lang="it-IT" sz="2400" b="1" dirty="0" smtClean="0">
                <a:ln>
                  <a:solidFill>
                    <a:schemeClr val="tx1"/>
                  </a:solidFill>
                </a:ln>
                <a:latin typeface="Tempus Sans ITC" pitchFamily="82" charset="0"/>
              </a:rPr>
              <a:t>   </a:t>
            </a:r>
            <a:r>
              <a:rPr lang="it-IT" sz="2400" b="1" dirty="0" smtClean="0">
                <a:ln>
                  <a:solidFill>
                    <a:schemeClr val="tx1"/>
                  </a:solidFill>
                </a:ln>
                <a:solidFill>
                  <a:srgbClr val="8DCD47"/>
                </a:solidFill>
                <a:latin typeface="Book Antiqua" pitchFamily="18" charset="0"/>
              </a:rPr>
              <a:t>DOCUMENTAZIONE</a:t>
            </a:r>
            <a:endParaRPr lang="it-IT" sz="2400" b="1" dirty="0">
              <a:ln>
                <a:solidFill>
                  <a:schemeClr val="tx1"/>
                </a:solidFill>
              </a:ln>
              <a:solidFill>
                <a:srgbClr val="8DCD47"/>
              </a:solidFill>
              <a:latin typeface="Book Antiqua" pitchFamily="18" charset="0"/>
            </a:endParaRPr>
          </a:p>
        </p:txBody>
      </p:sp>
      <p:sp>
        <p:nvSpPr>
          <p:cNvPr id="10" name="CasellaDiTesto 9"/>
          <p:cNvSpPr txBox="1"/>
          <p:nvPr/>
        </p:nvSpPr>
        <p:spPr>
          <a:xfrm>
            <a:off x="2204864" y="0"/>
            <a:ext cx="2786082" cy="461665"/>
          </a:xfrm>
          <a:prstGeom prst="rect">
            <a:avLst/>
          </a:prstGeom>
          <a:noFill/>
        </p:spPr>
        <p:txBody>
          <a:bodyPr wrap="square" rtlCol="0">
            <a:spAutoFit/>
          </a:bodyPr>
          <a:lstStyle/>
          <a:p>
            <a:pPr algn="ctr"/>
            <a:r>
              <a:rPr lang="it-IT" sz="2400" b="1" dirty="0" smtClean="0">
                <a:ln>
                  <a:solidFill>
                    <a:schemeClr val="tx1"/>
                  </a:solidFill>
                </a:ln>
                <a:solidFill>
                  <a:srgbClr val="8DCD47"/>
                </a:solidFill>
                <a:latin typeface="Book Antiqua" pitchFamily="18" charset="0"/>
              </a:rPr>
              <a:t>OSSERVAZIONE</a:t>
            </a:r>
            <a:endParaRPr lang="it-IT" sz="2400" b="1" dirty="0">
              <a:ln>
                <a:solidFill>
                  <a:schemeClr val="tx1"/>
                </a:solidFill>
              </a:ln>
              <a:solidFill>
                <a:srgbClr val="8DCD47"/>
              </a:solidFill>
              <a:latin typeface="Book Antiqua" pitchFamily="18" charset="0"/>
            </a:endParaRPr>
          </a:p>
        </p:txBody>
      </p:sp>
      <p:sp>
        <p:nvSpPr>
          <p:cNvPr id="11" name="Rettangolo 10"/>
          <p:cNvSpPr/>
          <p:nvPr/>
        </p:nvSpPr>
        <p:spPr>
          <a:xfrm>
            <a:off x="764704" y="323528"/>
            <a:ext cx="5904656" cy="4185761"/>
          </a:xfrm>
          <a:prstGeom prst="rect">
            <a:avLst/>
          </a:prstGeom>
        </p:spPr>
        <p:txBody>
          <a:bodyPr wrap="square">
            <a:spAutoFit/>
          </a:bodyPr>
          <a:lstStyle/>
          <a:p>
            <a:pPr algn="just"/>
            <a:r>
              <a:rPr lang="it-IT" sz="1400" dirty="0" smtClean="0">
                <a:latin typeface="Book Antiqua" pitchFamily="18" charset="0"/>
              </a:rPr>
              <a:t>Nella nostra scuola le attività di osservazione, occasionale e sistematica dei bambini, non va intesa in termini classificatori e giudicanti, ma va collocata in una prospettiva di un’adeguata interpretazione e descrizione dei comportamenti e, dei livelli di maturazione di ogni bambino.</a:t>
            </a:r>
          </a:p>
          <a:p>
            <a:pPr algn="just"/>
            <a:r>
              <a:rPr lang="it-IT" sz="1400" dirty="0" smtClean="0">
                <a:latin typeface="Book Antiqua" pitchFamily="18" charset="0"/>
              </a:rPr>
              <a:t>Noi insegnanti, dobbiamo guardare i bambini  con gli occhi del cuore e con questo tipo di sguardo il maestro incontrerà il bambino e sarà un incontro ricco, nuovo, speciale.</a:t>
            </a:r>
          </a:p>
          <a:p>
            <a:pPr algn="just"/>
            <a:r>
              <a:rPr lang="it-IT" sz="1400" dirty="0" smtClean="0">
                <a:latin typeface="Book Antiqua" pitchFamily="18" charset="0"/>
              </a:rPr>
              <a:t> Osserveremo gruppi di 4- 5 bambini, all’interno del gruppo sezione, nello svolgimento delle varie attività;</a:t>
            </a:r>
          </a:p>
          <a:p>
            <a:pPr algn="just">
              <a:buFont typeface="Wingdings" pitchFamily="2" charset="2"/>
              <a:buChar char="ü"/>
            </a:pPr>
            <a:r>
              <a:rPr lang="it-IT" sz="1400" dirty="0" smtClean="0">
                <a:latin typeface="Book Antiqua" pitchFamily="18" charset="0"/>
              </a:rPr>
              <a:t>Osserveremo anche le dinamiche che si sviluppano durante il gioco;</a:t>
            </a:r>
          </a:p>
          <a:p>
            <a:pPr algn="just">
              <a:buFont typeface="Wingdings" pitchFamily="2" charset="2"/>
              <a:buChar char="ü"/>
            </a:pPr>
            <a:r>
              <a:rPr lang="it-IT" sz="1400" dirty="0" smtClean="0">
                <a:latin typeface="Book Antiqua" pitchFamily="18" charset="0"/>
              </a:rPr>
              <a:t>Osserveremo la collaborazione e la partecipazione alle attività proposte</a:t>
            </a:r>
          </a:p>
          <a:p>
            <a:pPr algn="just">
              <a:buFont typeface="Wingdings" pitchFamily="2" charset="2"/>
              <a:buChar char="ü"/>
            </a:pPr>
            <a:r>
              <a:rPr lang="it-IT" sz="1400" dirty="0" smtClean="0">
                <a:latin typeface="Book Antiqua" pitchFamily="18" charset="0"/>
              </a:rPr>
              <a:t>Le abilità narrative sulle esperienze vissute</a:t>
            </a:r>
          </a:p>
          <a:p>
            <a:pPr algn="just">
              <a:buFont typeface="Wingdings" pitchFamily="2" charset="2"/>
              <a:buChar char="ü"/>
            </a:pPr>
            <a:r>
              <a:rPr lang="it-IT" sz="1400" dirty="0" smtClean="0">
                <a:latin typeface="Book Antiqua" pitchFamily="18" charset="0"/>
              </a:rPr>
              <a:t>Porremo attenzione all’ascolto del linguaggio del bambino  per vedere se acquisisce nuovi vocaboli  e migliora il suo lessico</a:t>
            </a:r>
          </a:p>
          <a:p>
            <a:pPr algn="just">
              <a:buFont typeface="Wingdings" pitchFamily="2" charset="2"/>
              <a:buChar char="ü"/>
            </a:pPr>
            <a:r>
              <a:rPr lang="it-IT" sz="1400" dirty="0" smtClean="0">
                <a:latin typeface="Book Antiqua" pitchFamily="18" charset="0"/>
              </a:rPr>
              <a:t> Ascolteremo le riflessioni bambini;</a:t>
            </a:r>
          </a:p>
          <a:p>
            <a:pPr algn="just">
              <a:buFont typeface="Wingdings" pitchFamily="2" charset="2"/>
              <a:buChar char="ü"/>
            </a:pPr>
            <a:r>
              <a:rPr lang="it-IT" sz="1400" dirty="0" smtClean="0">
                <a:latin typeface="Book Antiqua" pitchFamily="18" charset="0"/>
              </a:rPr>
              <a:t> Compileremo un  diario personale dei dell’ insegnante su cui annoteremo i comportamenti, le difficoltà e i progressi di ogni bambino.</a:t>
            </a:r>
          </a:p>
        </p:txBody>
      </p:sp>
      <p:sp>
        <p:nvSpPr>
          <p:cNvPr id="8" name="Rettangolo 7"/>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8137" y="6876256"/>
            <a:ext cx="7436137" cy="2450974"/>
          </a:xfrm>
          <a:prstGeom prst="rect">
            <a:avLst/>
          </a:prstGeom>
        </p:spPr>
        <p:txBody>
          <a:bodyPr wrap="square" lIns="80311" tIns="40155" rIns="80311" bIns="40155" numCol="2">
            <a:spAutoFit/>
          </a:bodyPr>
          <a:lstStyle/>
          <a:p>
            <a:pPr eaLnBrk="0" fontAlgn="base" hangingPunct="0">
              <a:spcBef>
                <a:spcPct val="0"/>
              </a:spcBef>
              <a:spcAft>
                <a:spcPct val="0"/>
              </a:spcAft>
              <a:tabLst>
                <a:tab pos="200779" algn="l"/>
              </a:tabLst>
            </a:pPr>
            <a:r>
              <a:rPr lang="it-IT" sz="1400" dirty="0" smtClean="0">
                <a:latin typeface="Tempus Sans ITC" pitchFamily="82" charset="0"/>
              </a:rPr>
              <a:t>                                </a:t>
            </a:r>
            <a:r>
              <a:rPr lang="it-IT" sz="1400" dirty="0" smtClean="0">
                <a:latin typeface="Book Antiqua" pitchFamily="18" charset="0"/>
              </a:rPr>
              <a:t>Le insegnanti                         </a:t>
            </a:r>
          </a:p>
          <a:p>
            <a:pPr eaLnBrk="0" fontAlgn="base" hangingPunct="0">
              <a:spcBef>
                <a:spcPct val="0"/>
              </a:spcBef>
              <a:spcAft>
                <a:spcPct val="0"/>
              </a:spcAft>
              <a:tabLst>
                <a:tab pos="200779" algn="l"/>
              </a:tabLst>
            </a:pPr>
            <a:endParaRPr lang="it-IT" sz="1400" dirty="0" smtClean="0">
              <a:latin typeface="Book Antiqua" pitchFamily="18" charset="0"/>
            </a:endParaRPr>
          </a:p>
          <a:p>
            <a:pPr eaLnBrk="0" fontAlgn="base" hangingPunct="0">
              <a:spcBef>
                <a:spcPct val="0"/>
              </a:spcBef>
              <a:spcAft>
                <a:spcPct val="0"/>
              </a:spcAft>
              <a:tabLst>
                <a:tab pos="200779" algn="l"/>
              </a:tabLst>
            </a:pPr>
            <a:r>
              <a:rPr lang="it-IT" sz="1400" dirty="0" smtClean="0">
                <a:latin typeface="Book Antiqua" pitchFamily="18" charset="0"/>
              </a:rPr>
              <a:t>                               Daniela </a:t>
            </a:r>
            <a:r>
              <a:rPr lang="it-IT" sz="1400" dirty="0" err="1" smtClean="0">
                <a:latin typeface="Book Antiqua" pitchFamily="18" charset="0"/>
              </a:rPr>
              <a:t>Branchetti</a:t>
            </a:r>
            <a:r>
              <a:rPr lang="it-IT" sz="1400" dirty="0" smtClean="0">
                <a:latin typeface="Book Antiqua" pitchFamily="18" charset="0"/>
              </a:rPr>
              <a:t>                   </a:t>
            </a:r>
          </a:p>
          <a:p>
            <a:pPr eaLnBrk="0" fontAlgn="base" hangingPunct="0">
              <a:spcBef>
                <a:spcPct val="0"/>
              </a:spcBef>
              <a:spcAft>
                <a:spcPct val="0"/>
              </a:spcAft>
              <a:tabLst>
                <a:tab pos="200779" algn="l"/>
              </a:tabLst>
            </a:pPr>
            <a:r>
              <a:rPr lang="it-IT" sz="1400" dirty="0" smtClean="0">
                <a:latin typeface="Book Antiqua" pitchFamily="18" charset="0"/>
              </a:rPr>
              <a:t>                               Michela </a:t>
            </a:r>
            <a:r>
              <a:rPr lang="it-IT" sz="1400" dirty="0" err="1" smtClean="0">
                <a:latin typeface="Book Antiqua" pitchFamily="18" charset="0"/>
              </a:rPr>
              <a:t>Goisis</a:t>
            </a:r>
            <a:endParaRPr lang="it-IT" sz="1400" dirty="0" smtClean="0">
              <a:latin typeface="Book Antiqua" pitchFamily="18" charset="0"/>
            </a:endParaRPr>
          </a:p>
          <a:p>
            <a:pPr eaLnBrk="0" fontAlgn="base" hangingPunct="0">
              <a:spcBef>
                <a:spcPct val="0"/>
              </a:spcBef>
              <a:spcAft>
                <a:spcPct val="0"/>
              </a:spcAft>
              <a:tabLst>
                <a:tab pos="200779" algn="l"/>
              </a:tabLst>
            </a:pPr>
            <a:r>
              <a:rPr lang="it-IT" sz="1400" dirty="0" smtClean="0">
                <a:latin typeface="Book Antiqua" pitchFamily="18" charset="0"/>
              </a:rPr>
              <a:t>                               Debora Bussi</a:t>
            </a:r>
          </a:p>
          <a:p>
            <a:pPr eaLnBrk="0" fontAlgn="base" hangingPunct="0">
              <a:spcBef>
                <a:spcPct val="0"/>
              </a:spcBef>
              <a:spcAft>
                <a:spcPct val="0"/>
              </a:spcAft>
              <a:tabLst>
                <a:tab pos="200779" algn="l"/>
              </a:tabLst>
            </a:pPr>
            <a:r>
              <a:rPr lang="it-IT" sz="1400" dirty="0" smtClean="0">
                <a:latin typeface="Book Antiqua" pitchFamily="18" charset="0"/>
              </a:rPr>
              <a:t>                                Educatrice </a:t>
            </a:r>
          </a:p>
          <a:p>
            <a:pPr eaLnBrk="0" fontAlgn="base" hangingPunct="0">
              <a:spcBef>
                <a:spcPct val="0"/>
              </a:spcBef>
              <a:spcAft>
                <a:spcPct val="0"/>
              </a:spcAft>
              <a:tabLst>
                <a:tab pos="200779" algn="l"/>
              </a:tabLst>
            </a:pPr>
            <a:r>
              <a:rPr lang="it-IT" sz="1400" dirty="0" smtClean="0">
                <a:latin typeface="Book Antiqua" pitchFamily="18" charset="0"/>
              </a:rPr>
              <a:t>                               Laura </a:t>
            </a:r>
            <a:r>
              <a:rPr lang="it-IT" sz="1400" dirty="0" err="1" smtClean="0">
                <a:latin typeface="Book Antiqua" pitchFamily="18" charset="0"/>
              </a:rPr>
              <a:t>Barchi</a:t>
            </a:r>
            <a:endParaRPr lang="it-IT" sz="1400" dirty="0" smtClean="0">
              <a:latin typeface="Book Antiqua" pitchFamily="18" charset="0"/>
            </a:endParaRPr>
          </a:p>
          <a:p>
            <a:pPr eaLnBrk="0" fontAlgn="base" hangingPunct="0">
              <a:spcBef>
                <a:spcPct val="0"/>
              </a:spcBef>
              <a:spcAft>
                <a:spcPct val="0"/>
              </a:spcAft>
              <a:tabLst>
                <a:tab pos="200779" algn="l"/>
              </a:tabLst>
            </a:pPr>
            <a:r>
              <a:rPr lang="it-IT" sz="1400" dirty="0" smtClean="0">
                <a:latin typeface="Book Antiqua" pitchFamily="18" charset="0"/>
              </a:rPr>
              <a:t>                               </a:t>
            </a:r>
          </a:p>
          <a:p>
            <a:pPr eaLnBrk="0" fontAlgn="base" hangingPunct="0">
              <a:spcBef>
                <a:spcPct val="0"/>
              </a:spcBef>
              <a:spcAft>
                <a:spcPct val="0"/>
              </a:spcAft>
              <a:tabLst>
                <a:tab pos="200779" algn="l"/>
              </a:tabLst>
            </a:pPr>
            <a:endParaRPr lang="it-IT" sz="1400" dirty="0" smtClean="0">
              <a:latin typeface="Book Antiqua" pitchFamily="18" charset="0"/>
            </a:endParaRPr>
          </a:p>
          <a:p>
            <a:pPr eaLnBrk="0" fontAlgn="base" hangingPunct="0">
              <a:spcBef>
                <a:spcPct val="0"/>
              </a:spcBef>
              <a:spcAft>
                <a:spcPct val="0"/>
              </a:spcAft>
              <a:tabLst>
                <a:tab pos="200779" algn="l"/>
              </a:tabLst>
            </a:pPr>
            <a:endParaRPr lang="it-IT" sz="1400" dirty="0" smtClean="0">
              <a:latin typeface="Book Antiqua" pitchFamily="18" charset="0"/>
            </a:endParaRPr>
          </a:p>
          <a:p>
            <a:pPr eaLnBrk="0" fontAlgn="base" hangingPunct="0">
              <a:spcBef>
                <a:spcPct val="0"/>
              </a:spcBef>
              <a:spcAft>
                <a:spcPct val="0"/>
              </a:spcAft>
              <a:tabLst>
                <a:tab pos="200779" algn="l"/>
              </a:tabLst>
            </a:pPr>
            <a:endParaRPr lang="it-IT" sz="1400" dirty="0" smtClean="0">
              <a:latin typeface="Tempus Sans ITC" pitchFamily="82" charset="0"/>
            </a:endParaRPr>
          </a:p>
          <a:p>
            <a:pPr eaLnBrk="0" fontAlgn="base" hangingPunct="0">
              <a:spcBef>
                <a:spcPct val="0"/>
              </a:spcBef>
              <a:spcAft>
                <a:spcPct val="0"/>
              </a:spcAft>
              <a:tabLst>
                <a:tab pos="200779" algn="l"/>
              </a:tabLst>
            </a:pPr>
            <a:r>
              <a:rPr lang="it-IT" sz="1400" dirty="0" smtClean="0">
                <a:latin typeface="Tempus Sans ITC" pitchFamily="82" charset="0"/>
              </a:rPr>
              <a:t> </a:t>
            </a:r>
            <a:r>
              <a:rPr lang="it-IT" sz="1400" dirty="0" smtClean="0">
                <a:latin typeface="Book Antiqua" pitchFamily="18" charset="0"/>
              </a:rPr>
              <a:t>Esperti esterni </a:t>
            </a:r>
          </a:p>
          <a:p>
            <a:pPr eaLnBrk="0" fontAlgn="base" hangingPunct="0">
              <a:spcBef>
                <a:spcPct val="0"/>
              </a:spcBef>
              <a:spcAft>
                <a:spcPct val="0"/>
              </a:spcAft>
              <a:tabLst>
                <a:tab pos="200779" algn="l"/>
              </a:tabLst>
            </a:pPr>
            <a:endParaRPr lang="it-IT" sz="1400" dirty="0" smtClean="0">
              <a:latin typeface="Book Antiqua" pitchFamily="18" charset="0"/>
            </a:endParaRPr>
          </a:p>
          <a:p>
            <a:pPr eaLnBrk="0" fontAlgn="base" hangingPunct="0">
              <a:spcBef>
                <a:spcPct val="0"/>
              </a:spcBef>
              <a:spcAft>
                <a:spcPct val="0"/>
              </a:spcAft>
              <a:tabLst>
                <a:tab pos="200779" algn="l"/>
              </a:tabLst>
            </a:pPr>
            <a:r>
              <a:rPr lang="it-IT" sz="1400" dirty="0" smtClean="0">
                <a:latin typeface="Book Antiqua" pitchFamily="18" charset="0"/>
              </a:rPr>
              <a:t>Prof. di ed. psicomotoria Alessandro </a:t>
            </a:r>
            <a:r>
              <a:rPr lang="it-IT" sz="1400" dirty="0" err="1" smtClean="0">
                <a:latin typeface="Book Antiqua" pitchFamily="18" charset="0"/>
              </a:rPr>
              <a:t>Bucherini</a:t>
            </a:r>
            <a:endParaRPr lang="it-IT" sz="1400" dirty="0" smtClean="0">
              <a:latin typeface="Book Antiqua" pitchFamily="18" charset="0"/>
            </a:endParaRPr>
          </a:p>
          <a:p>
            <a:pPr eaLnBrk="0" fontAlgn="base" hangingPunct="0">
              <a:spcBef>
                <a:spcPct val="0"/>
              </a:spcBef>
              <a:spcAft>
                <a:spcPct val="0"/>
              </a:spcAft>
              <a:tabLst>
                <a:tab pos="200779" algn="l"/>
              </a:tabLst>
            </a:pPr>
            <a:r>
              <a:rPr lang="it-IT" sz="1400" dirty="0" smtClean="0">
                <a:latin typeface="Book Antiqua" pitchFamily="18" charset="0"/>
              </a:rPr>
              <a:t>Prof. di lingue da definire</a:t>
            </a:r>
          </a:p>
          <a:p>
            <a:pPr algn="r" eaLnBrk="0" fontAlgn="base" hangingPunct="0">
              <a:spcBef>
                <a:spcPct val="0"/>
              </a:spcBef>
              <a:spcAft>
                <a:spcPct val="0"/>
              </a:spcAft>
              <a:tabLst>
                <a:tab pos="200779" algn="l"/>
              </a:tabLst>
            </a:pPr>
            <a:endParaRPr lang="it-IT" dirty="0" smtClean="0">
              <a:latin typeface="Tempus Sans ITC" pitchFamily="82" charset="0"/>
            </a:endParaRPr>
          </a:p>
          <a:p>
            <a:pPr eaLnBrk="0" fontAlgn="base" hangingPunct="0">
              <a:spcBef>
                <a:spcPct val="0"/>
              </a:spcBef>
              <a:spcAft>
                <a:spcPct val="0"/>
              </a:spcAft>
              <a:tabLst>
                <a:tab pos="200779" algn="l"/>
              </a:tabLst>
            </a:pPr>
            <a:r>
              <a:rPr lang="it-IT" sz="2400" dirty="0" smtClean="0">
                <a:latin typeface="Poor Richard" pitchFamily="18" charset="0"/>
              </a:rPr>
              <a:t>                                                                     </a:t>
            </a:r>
          </a:p>
          <a:p>
            <a:pPr eaLnBrk="0" fontAlgn="base" hangingPunct="0">
              <a:spcBef>
                <a:spcPct val="0"/>
              </a:spcBef>
              <a:spcAft>
                <a:spcPct val="0"/>
              </a:spcAft>
              <a:tabLst>
                <a:tab pos="200779" algn="l"/>
              </a:tabLst>
            </a:pPr>
            <a:r>
              <a:rPr lang="it-IT" sz="2400" dirty="0" smtClean="0">
                <a:latin typeface="Poor Richard" pitchFamily="18" charset="0"/>
              </a:rPr>
              <a:t>                                                   </a:t>
            </a:r>
            <a:endParaRPr lang="it-IT" sz="2400" dirty="0">
              <a:latin typeface="Poor Richard" pitchFamily="18" charset="0"/>
            </a:endParaRPr>
          </a:p>
        </p:txBody>
      </p:sp>
      <p:sp>
        <p:nvSpPr>
          <p:cNvPr id="3" name="Segnaposto numero diapositiva 4"/>
          <p:cNvSpPr>
            <a:spLocks noGrp="1"/>
          </p:cNvSpPr>
          <p:nvPr>
            <p:ph type="sldNum" sz="quarter" idx="12"/>
          </p:nvPr>
        </p:nvSpPr>
        <p:spPr>
          <a:xfrm>
            <a:off x="4914900" y="8475136"/>
            <a:ext cx="1600200" cy="486833"/>
          </a:xfrm>
        </p:spPr>
        <p:txBody>
          <a:bodyPr/>
          <a:lstStyle/>
          <a:p>
            <a:r>
              <a:rPr lang="it-IT" sz="1800" b="1" dirty="0" smtClean="0">
                <a:solidFill>
                  <a:srgbClr val="0070C0"/>
                </a:solidFill>
              </a:rPr>
              <a:t>26</a:t>
            </a:r>
            <a:endParaRPr lang="it-IT" sz="1800" b="1" dirty="0">
              <a:solidFill>
                <a:srgbClr val="0070C0"/>
              </a:solidFill>
            </a:endParaRPr>
          </a:p>
        </p:txBody>
      </p:sp>
      <p:sp>
        <p:nvSpPr>
          <p:cNvPr id="7" name="Rettangolo 6"/>
          <p:cNvSpPr/>
          <p:nvPr/>
        </p:nvSpPr>
        <p:spPr>
          <a:xfrm>
            <a:off x="836712" y="611560"/>
            <a:ext cx="5857916" cy="3631763"/>
          </a:xfrm>
          <a:prstGeom prst="rect">
            <a:avLst/>
          </a:prstGeom>
        </p:spPr>
        <p:txBody>
          <a:bodyPr wrap="square">
            <a:spAutoFit/>
          </a:bodyPr>
          <a:lstStyle/>
          <a:p>
            <a:pPr algn="ctr" fontAlgn="base">
              <a:spcBef>
                <a:spcPct val="0"/>
              </a:spcBef>
              <a:spcAft>
                <a:spcPct val="0"/>
              </a:spcAft>
            </a:pPr>
            <a:endParaRPr lang="it-IT" sz="2000" b="1" dirty="0" smtClean="0">
              <a:ln>
                <a:solidFill>
                  <a:srgbClr val="009999"/>
                </a:solidFill>
              </a:ln>
              <a:solidFill>
                <a:srgbClr val="00CC99"/>
              </a:solidFill>
              <a:latin typeface="Tempus Sans ITC" pitchFamily="82" charset="0"/>
            </a:endParaRPr>
          </a:p>
          <a:p>
            <a:pPr algn="just"/>
            <a:endParaRPr lang="it-IT" sz="1400" dirty="0" smtClean="0">
              <a:latin typeface="Tempus Sans ITC" pitchFamily="82" charset="0"/>
            </a:endParaRPr>
          </a:p>
          <a:p>
            <a:pPr algn="just"/>
            <a:r>
              <a:rPr lang="it-IT" sz="1400" dirty="0" smtClean="0">
                <a:latin typeface="Book Antiqua" pitchFamily="18" charset="0"/>
              </a:rPr>
              <a:t>Noi insegnanti verificheremo sistematicamente il raggiungimento dei traguardi per lo sviluppo delle competenze relativi ai campi  di esperienza attraverso vari modi:</a:t>
            </a:r>
          </a:p>
          <a:p>
            <a:pPr algn="just">
              <a:buFont typeface="Wingdings" pitchFamily="2" charset="2"/>
              <a:buChar char="§"/>
            </a:pPr>
            <a:r>
              <a:rPr lang="it-IT" sz="1400" dirty="0" err="1" smtClean="0">
                <a:latin typeface="Book Antiqua" pitchFamily="18" charset="0"/>
              </a:rPr>
              <a:t>Circle</a:t>
            </a:r>
            <a:r>
              <a:rPr lang="it-IT" sz="1400" dirty="0" smtClean="0">
                <a:latin typeface="Book Antiqua" pitchFamily="18" charset="0"/>
              </a:rPr>
              <a:t> </a:t>
            </a:r>
            <a:r>
              <a:rPr lang="it-IT" sz="1400" dirty="0" err="1" smtClean="0">
                <a:latin typeface="Book Antiqua" pitchFamily="18" charset="0"/>
              </a:rPr>
              <a:t>time</a:t>
            </a:r>
            <a:endParaRPr lang="it-IT" sz="1400" dirty="0" smtClean="0">
              <a:latin typeface="Book Antiqua" pitchFamily="18" charset="0"/>
            </a:endParaRPr>
          </a:p>
          <a:p>
            <a:pPr algn="just">
              <a:buFont typeface="Wingdings" pitchFamily="2" charset="2"/>
              <a:buChar char="§"/>
            </a:pPr>
            <a:r>
              <a:rPr lang="it-IT" sz="1400" dirty="0" smtClean="0">
                <a:latin typeface="Book Antiqua" pitchFamily="18" charset="0"/>
              </a:rPr>
              <a:t>Verbalizzazioni individuali</a:t>
            </a:r>
          </a:p>
          <a:p>
            <a:pPr algn="just">
              <a:buFont typeface="Wingdings" pitchFamily="2" charset="2"/>
              <a:buChar char="§"/>
            </a:pPr>
            <a:r>
              <a:rPr lang="it-IT" sz="1400" dirty="0" smtClean="0">
                <a:latin typeface="Book Antiqua" pitchFamily="18" charset="0"/>
              </a:rPr>
              <a:t>Esperienze </a:t>
            </a:r>
          </a:p>
          <a:p>
            <a:pPr algn="just">
              <a:buFont typeface="Wingdings" pitchFamily="2" charset="2"/>
              <a:buChar char="§"/>
            </a:pPr>
            <a:r>
              <a:rPr lang="it-IT" sz="1400" dirty="0" smtClean="0">
                <a:latin typeface="Book Antiqua" pitchFamily="18" charset="0"/>
              </a:rPr>
              <a:t>Giochi</a:t>
            </a:r>
          </a:p>
          <a:p>
            <a:pPr algn="just">
              <a:buFont typeface="Wingdings" pitchFamily="2" charset="2"/>
              <a:buChar char="§"/>
            </a:pPr>
            <a:r>
              <a:rPr lang="it-IT" sz="1400" dirty="0" smtClean="0">
                <a:latin typeface="Book Antiqua" pitchFamily="18" charset="0"/>
              </a:rPr>
              <a:t>Elaborati personali e di gruppo</a:t>
            </a:r>
          </a:p>
          <a:p>
            <a:pPr algn="just"/>
            <a:endParaRPr lang="it-IT" sz="1400" dirty="0" smtClean="0">
              <a:latin typeface="Book Antiqua" pitchFamily="18" charset="0"/>
            </a:endParaRPr>
          </a:p>
          <a:p>
            <a:pPr algn="just"/>
            <a:r>
              <a:rPr lang="it-IT" sz="1400" dirty="0" smtClean="0">
                <a:latin typeface="Book Antiqua" pitchFamily="18" charset="0"/>
              </a:rPr>
              <a:t>Noi insegnanti al termine dell’ anno scolastico ci valuteremo attraverso un questionario  personale </a:t>
            </a:r>
          </a:p>
          <a:p>
            <a:pPr algn="just">
              <a:buFont typeface="Wingdings" pitchFamily="2" charset="2"/>
              <a:buChar char="§"/>
            </a:pPr>
            <a:endParaRPr lang="it-IT" sz="1400" dirty="0" smtClean="0">
              <a:latin typeface="Book Antiqua" pitchFamily="18" charset="0"/>
            </a:endParaRPr>
          </a:p>
          <a:p>
            <a:pPr algn="just">
              <a:buFont typeface="Wingdings" pitchFamily="2" charset="2"/>
              <a:buChar char="§"/>
            </a:pPr>
            <a:endParaRPr lang="it-IT" sz="1400" dirty="0" smtClean="0">
              <a:latin typeface="Book Antiqua" pitchFamily="18" charset="0"/>
            </a:endParaRPr>
          </a:p>
          <a:p>
            <a:pPr algn="just"/>
            <a:endParaRPr lang="it-IT" sz="1400" dirty="0" smtClean="0">
              <a:latin typeface="Tempus Sans ITC" pitchFamily="82" charset="0"/>
            </a:endParaRPr>
          </a:p>
        </p:txBody>
      </p:sp>
      <p:sp>
        <p:nvSpPr>
          <p:cNvPr id="8" name="CasellaDiTesto 7"/>
          <p:cNvSpPr txBox="1"/>
          <p:nvPr/>
        </p:nvSpPr>
        <p:spPr>
          <a:xfrm>
            <a:off x="980728" y="-180528"/>
            <a:ext cx="5616624" cy="1200329"/>
          </a:xfrm>
          <a:prstGeom prst="rect">
            <a:avLst/>
          </a:prstGeom>
          <a:noFill/>
        </p:spPr>
        <p:txBody>
          <a:bodyPr wrap="square" rtlCol="0">
            <a:spAutoFit/>
          </a:bodyPr>
          <a:lstStyle/>
          <a:p>
            <a:pPr algn="ctr"/>
            <a:endParaRPr lang="it-IT" sz="2400" b="1" dirty="0" smtClean="0">
              <a:solidFill>
                <a:srgbClr val="00B0F0"/>
              </a:solidFill>
              <a:latin typeface="Tempus Sans ITC" pitchFamily="82" charset="0"/>
            </a:endParaRPr>
          </a:p>
          <a:p>
            <a:pPr algn="ctr"/>
            <a:r>
              <a:rPr lang="it-IT" sz="2400" b="1" dirty="0" smtClean="0">
                <a:ln>
                  <a:solidFill>
                    <a:schemeClr val="tx1"/>
                  </a:solidFill>
                </a:ln>
                <a:solidFill>
                  <a:srgbClr val="8DCD47"/>
                </a:solidFill>
                <a:latin typeface="Book Antiqua" pitchFamily="18" charset="0"/>
              </a:rPr>
              <a:t>VERIFICA   VALUTAZIONE E AUTOVALUTAZIONE</a:t>
            </a:r>
            <a:endParaRPr lang="it-IT" sz="2400" b="1" dirty="0">
              <a:ln>
                <a:solidFill>
                  <a:schemeClr val="tx1"/>
                </a:solidFill>
              </a:ln>
              <a:solidFill>
                <a:srgbClr val="8DCD47"/>
              </a:solidFill>
              <a:latin typeface="Book Antiqua" pitchFamily="18" charset="0"/>
            </a:endParaRPr>
          </a:p>
        </p:txBody>
      </p:sp>
      <p:sp>
        <p:nvSpPr>
          <p:cNvPr id="10" name="Rettangolo 9"/>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02738" y="179512"/>
            <a:ext cx="2898549" cy="584775"/>
          </a:xfrm>
          <a:prstGeom prst="rect">
            <a:avLst/>
          </a:prstGeom>
        </p:spPr>
        <p:txBody>
          <a:bodyPr wrap="none">
            <a:spAutoFit/>
          </a:bodyPr>
          <a:lstStyle/>
          <a:p>
            <a:pPr algn="ctr"/>
            <a:r>
              <a:rPr lang="it-IT" sz="3200" dirty="0" smtClean="0">
                <a:latin typeface="Book Antiqua" pitchFamily="18" charset="0"/>
              </a:rPr>
              <a:t>       </a:t>
            </a:r>
            <a:r>
              <a:rPr lang="it-IT" sz="2800" b="1" dirty="0" smtClean="0">
                <a:ln>
                  <a:solidFill>
                    <a:schemeClr val="tx1"/>
                  </a:solidFill>
                </a:ln>
                <a:solidFill>
                  <a:srgbClr val="92D050"/>
                </a:solidFill>
                <a:latin typeface="Book Antiqua" pitchFamily="18" charset="0"/>
              </a:rPr>
              <a:t>PREMESSA</a:t>
            </a:r>
          </a:p>
        </p:txBody>
      </p:sp>
      <p:sp>
        <p:nvSpPr>
          <p:cNvPr id="9217" name="Rectangle 1"/>
          <p:cNvSpPr>
            <a:spLocks noChangeArrowheads="1"/>
          </p:cNvSpPr>
          <p:nvPr/>
        </p:nvSpPr>
        <p:spPr bwMode="auto">
          <a:xfrm>
            <a:off x="836711" y="1580392"/>
            <a:ext cx="6021289"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Quest’anno la nostra progettazione</a:t>
            </a:r>
            <a:r>
              <a:rPr lang="it-IT" sz="1400" dirty="0" smtClean="0">
                <a:latin typeface="Book Antiqua" pitchFamily="18" charset="0"/>
                <a:ea typeface="Calibri" pitchFamily="34" charset="0"/>
                <a:cs typeface="Arial" pitchFamily="34" charset="0"/>
              </a:rPr>
              <a:t> </a:t>
            </a:r>
            <a:r>
              <a:rPr kumimoji="0" lang="it-IT"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riguarderà le quattro</a:t>
            </a:r>
            <a:r>
              <a:rPr kumimoji="0" lang="it-IT" sz="1400" b="0" i="0" u="none" strike="noStrike" cap="none" normalizeH="0" dirty="0" smtClean="0">
                <a:ln>
                  <a:noFill/>
                </a:ln>
                <a:solidFill>
                  <a:schemeClr val="tx1"/>
                </a:solidFill>
                <a:effectLst/>
                <a:latin typeface="Book Antiqua" pitchFamily="18" charset="0"/>
                <a:ea typeface="Calibri" pitchFamily="34" charset="0"/>
                <a:cs typeface="Arial" pitchFamily="34" charset="0"/>
              </a:rPr>
              <a:t> </a:t>
            </a:r>
            <a:r>
              <a:rPr kumimoji="0" lang="it-IT"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stagioni dell’anno.</a:t>
            </a:r>
            <a:endParaRPr kumimoji="0" lang="it-IT" sz="1400" b="0" i="0" u="none" strike="noStrike" cap="none" normalizeH="0" baseline="0" dirty="0" smtClean="0">
              <a:ln>
                <a:noFill/>
              </a:ln>
              <a:solidFill>
                <a:schemeClr val="tx1"/>
              </a:solidFill>
              <a:effectLst/>
              <a:latin typeface="Book Antiqu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Come sfondo integratore utilizzeremo degli amici speciali : le matite colorate animate, gli azzurrini ( 3 anni)</a:t>
            </a:r>
            <a:r>
              <a:rPr kumimoji="0" lang="it-IT" sz="1400" b="0" i="0" u="none" strike="noStrike" cap="none" normalizeH="0" dirty="0" smtClean="0">
                <a:ln>
                  <a:noFill/>
                </a:ln>
                <a:solidFill>
                  <a:schemeClr val="tx1"/>
                </a:solidFill>
                <a:effectLst/>
                <a:latin typeface="Book Antiqua" pitchFamily="18" charset="0"/>
                <a:ea typeface="Calibri" pitchFamily="34" charset="0"/>
                <a:cs typeface="Arial" pitchFamily="34" charset="0"/>
              </a:rPr>
              <a:t> </a:t>
            </a:r>
            <a:r>
              <a:rPr lang="it-IT" sz="1400" dirty="0" smtClean="0">
                <a:latin typeface="Book Antiqua" pitchFamily="18" charset="0"/>
                <a:ea typeface="Calibri" pitchFamily="34" charset="0"/>
                <a:cs typeface="Arial" pitchFamily="34" charset="0"/>
              </a:rPr>
              <a:t>i rossi( 4 anni) e  i </a:t>
            </a:r>
            <a:r>
              <a:rPr lang="it-IT" sz="1400" dirty="0" err="1" smtClean="0">
                <a:latin typeface="Book Antiqua" pitchFamily="18" charset="0"/>
                <a:ea typeface="Calibri" pitchFamily="34" charset="0"/>
                <a:cs typeface="Arial" pitchFamily="34" charset="0"/>
              </a:rPr>
              <a:t>giallotti</a:t>
            </a:r>
            <a:r>
              <a:rPr lang="it-IT" sz="1400" dirty="0" smtClean="0">
                <a:latin typeface="Book Antiqua" pitchFamily="18" charset="0"/>
                <a:ea typeface="Calibri" pitchFamily="34" charset="0"/>
                <a:cs typeface="Arial" pitchFamily="34" charset="0"/>
              </a:rPr>
              <a:t> ( 5 anni), </a:t>
            </a:r>
            <a:r>
              <a:rPr kumimoji="0" lang="it-IT"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che simboleggiano ciascuna sezione.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Ogni sezione, durante il periodo dell’accoglienza, costruirà la</a:t>
            </a:r>
            <a:r>
              <a:rPr kumimoji="0" lang="it-IT" sz="1400" b="0" i="0" u="none" strike="noStrike" cap="none" normalizeH="0" dirty="0" smtClean="0">
                <a:ln>
                  <a:noFill/>
                </a:ln>
                <a:solidFill>
                  <a:schemeClr val="tx1"/>
                </a:solidFill>
                <a:effectLst/>
                <a:latin typeface="Book Antiqua" pitchFamily="18" charset="0"/>
                <a:ea typeface="Calibri" pitchFamily="34" charset="0"/>
                <a:cs typeface="Arial" pitchFamily="34" charset="0"/>
              </a:rPr>
              <a:t> propria girandola multicolore per indicare l’amicizia fra tutte le sezioni.</a:t>
            </a:r>
            <a:endParaRPr kumimoji="0" lang="it-IT"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endParaRPr>
          </a:p>
          <a:p>
            <a:pPr lvl="0" eaLnBrk="0" fontAlgn="base" hangingPunct="0">
              <a:spcBef>
                <a:spcPct val="0"/>
              </a:spcBef>
              <a:spcAft>
                <a:spcPct val="0"/>
              </a:spcAft>
            </a:pPr>
            <a:r>
              <a:rPr kumimoji="0" lang="it-IT"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Molto importanti saranno i cinque sensi, le “finestre naturali” che utilizziamo, senza nemmeno farci caso, per raccogliere informazioni dal mondo esterno. Per imparare a vivere appieno,</a:t>
            </a:r>
            <a:r>
              <a:rPr kumimoji="0" lang="it-IT" sz="1400" b="0" i="0" u="none" strike="noStrike" cap="none" normalizeH="0" dirty="0" smtClean="0">
                <a:ln>
                  <a:noFill/>
                </a:ln>
                <a:solidFill>
                  <a:schemeClr val="tx1"/>
                </a:solidFill>
                <a:effectLst/>
                <a:latin typeface="Book Antiqua" pitchFamily="18" charset="0"/>
                <a:ea typeface="Calibri" pitchFamily="34" charset="0"/>
                <a:cs typeface="Arial" pitchFamily="34" charset="0"/>
              </a:rPr>
              <a:t> </a:t>
            </a:r>
            <a:r>
              <a:rPr kumimoji="0" lang="it-IT" sz="1400" b="0" i="0" u="none" strike="noStrike" cap="none" normalizeH="0" baseline="0" dirty="0" smtClean="0">
                <a:ln>
                  <a:noFill/>
                </a:ln>
                <a:solidFill>
                  <a:schemeClr val="tx1"/>
                </a:solidFill>
                <a:effectLst/>
                <a:latin typeface="Book Antiqua" pitchFamily="18" charset="0"/>
                <a:ea typeface="Calibri" pitchFamily="34" charset="0"/>
                <a:cs typeface="Arial" pitchFamily="34" charset="0"/>
              </a:rPr>
              <a:t>per dialogare con il mondo che ci circonda, ci serviamo infatti dei cinque sensi.</a:t>
            </a:r>
            <a:r>
              <a:rPr lang="it-IT" sz="1400" dirty="0" smtClean="0">
                <a:latin typeface="Book Antiqua" pitchFamily="18" charset="0"/>
                <a:ea typeface="Calibri" pitchFamily="34" charset="0"/>
                <a:cs typeface="Arial" pitchFamily="34" charset="0"/>
              </a:rPr>
              <a:t> Cercheremo di andare alla scoperta delle quattro stagioni: il “fare” dei bambini e il “fare apprendere” di noi insegnanti saranno gli obiettivi di questo nuovo viaggio da fare sempre in compagnia dei nostri amici colori. Partendo dall’osservazione diretta dell’ambiente che lo circonda, il bambino rileverà i mutamenti della natura, dei suoi colori e odori; rileverà i mutamenti del clima e comprenderà la necessità dell’utilizzo di capi di abbigliamento più appropriati alle varie stagioni e i mezzi che il nostro corpo utilizza per adattarsi ai vari</a:t>
            </a:r>
          </a:p>
          <a:p>
            <a:pPr lvl="0" eaLnBrk="0" fontAlgn="base" hangingPunct="0">
              <a:spcBef>
                <a:spcPct val="0"/>
              </a:spcBef>
              <a:spcAft>
                <a:spcPct val="0"/>
              </a:spcAft>
            </a:pPr>
            <a:r>
              <a:rPr lang="it-IT" sz="1400" dirty="0" smtClean="0">
                <a:latin typeface="Book Antiqua" pitchFamily="18" charset="0"/>
                <a:ea typeface="Calibri" pitchFamily="34" charset="0"/>
                <a:cs typeface="Arial" pitchFamily="34" charset="0"/>
              </a:rPr>
              <a:t>cambiamenti climatici.</a:t>
            </a:r>
          </a:p>
          <a:p>
            <a:pPr lvl="0" eaLnBrk="0" fontAlgn="base" hangingPunct="0">
              <a:spcBef>
                <a:spcPct val="0"/>
              </a:spcBef>
              <a:spcAft>
                <a:spcPct val="0"/>
              </a:spcAft>
            </a:pPr>
            <a:r>
              <a:rPr lang="it-IT" sz="1400" dirty="0" smtClean="0">
                <a:latin typeface="Book Antiqua" pitchFamily="18" charset="0"/>
                <a:ea typeface="Calibri" pitchFamily="34" charset="0"/>
                <a:cs typeface="Arial" pitchFamily="34" charset="0"/>
              </a:rPr>
              <a:t>Tutte le osservazioni verranno poi rielaborate e saranno l’occasione per esprimere la propria personalità e creatività, costruendo, manipolando e dipingendo. Attraverso i vari aspetti  del gioco, come l’imitazione, la drammatizzazione, la verbalizzazione, giochi sulle forme</a:t>
            </a:r>
          </a:p>
          <a:p>
            <a:pPr lvl="0" eaLnBrk="0" fontAlgn="base" hangingPunct="0">
              <a:spcBef>
                <a:spcPct val="0"/>
              </a:spcBef>
              <a:spcAft>
                <a:spcPct val="0"/>
              </a:spcAft>
            </a:pPr>
            <a:r>
              <a:rPr lang="it-IT" sz="1400" dirty="0" smtClean="0">
                <a:latin typeface="Book Antiqua" pitchFamily="18" charset="0"/>
                <a:ea typeface="Calibri" pitchFamily="34" charset="0"/>
                <a:cs typeface="Arial" pitchFamily="34" charset="0"/>
              </a:rPr>
              <a:t>e sullo spazio... i bambini saranno sempre più coinvolti e stimolati a partecipare, anche quelli che hanno più difficoltà ad esprimere la propria personalità.</a:t>
            </a:r>
          </a:p>
          <a:p>
            <a:pPr lvl="0" eaLnBrk="0" fontAlgn="base" hangingPunct="0">
              <a:spcBef>
                <a:spcPct val="0"/>
              </a:spcBef>
              <a:spcAft>
                <a:spcPct val="0"/>
              </a:spcAft>
            </a:pPr>
            <a:endParaRPr lang="it-IT" sz="1400" dirty="0" smtClean="0">
              <a:latin typeface="Comic Sans MS" pitchFamily="66" charset="0"/>
              <a:ea typeface="Calibri" pitchFamily="34" charset="0"/>
              <a:cs typeface="Arial" pitchFamily="34" charset="0"/>
            </a:endParaRPr>
          </a:p>
          <a:p>
            <a:pPr lvl="0" eaLnBrk="0" fontAlgn="base" hangingPunct="0">
              <a:spcBef>
                <a:spcPct val="0"/>
              </a:spcBef>
              <a:spcAft>
                <a:spcPct val="0"/>
              </a:spcAft>
            </a:pPr>
            <a:endParaRPr lang="it-IT" sz="1400" dirty="0" smtClean="0">
              <a:latin typeface="Comic Sans MS" pitchFamily="66" charset="0"/>
              <a:cs typeface="Arial" pitchFamily="34" charset="0"/>
            </a:endParaRPr>
          </a:p>
          <a:p>
            <a:pPr lvl="0" eaLnBrk="0" fontAlgn="base" hangingPunct="0">
              <a:spcBef>
                <a:spcPct val="0"/>
              </a:spcBef>
              <a:spcAft>
                <a:spcPct val="0"/>
              </a:spcAft>
            </a:pPr>
            <a:endParaRPr lang="it-IT" sz="1400" dirty="0" smtClean="0">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endParaRPr>
          </a:p>
        </p:txBody>
      </p:sp>
      <p:sp>
        <p:nvSpPr>
          <p:cNvPr id="6" name="Rettangolo 5"/>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92696" y="179512"/>
            <a:ext cx="6165304" cy="5386090"/>
          </a:xfrm>
          <a:prstGeom prst="rect">
            <a:avLst/>
          </a:prstGeom>
        </p:spPr>
        <p:txBody>
          <a:bodyPr wrap="square">
            <a:spAutoFit/>
          </a:bodyPr>
          <a:lstStyle/>
          <a:p>
            <a:pPr lvl="0" eaLnBrk="0" fontAlgn="base" hangingPunct="0">
              <a:spcBef>
                <a:spcPct val="0"/>
              </a:spcBef>
              <a:spcAft>
                <a:spcPct val="0"/>
              </a:spcAft>
            </a:pPr>
            <a:r>
              <a:rPr lang="it-IT" sz="1600" dirty="0" smtClean="0">
                <a:latin typeface="Book Antiqua" pitchFamily="18" charset="0"/>
                <a:ea typeface="Calibri" pitchFamily="34" charset="0"/>
                <a:cs typeface="Arial" pitchFamily="34" charset="0"/>
              </a:rPr>
              <a:t>Per ampliare l’offerta faremo uso anche di risorse esterne,come uscite  didattiche nel bosco, nelle fattorie, nei parchi  vicini, per imparare  i comportamenti corretti nel rispetto  della natura, degli animali e a tutela della propria persona.</a:t>
            </a:r>
          </a:p>
          <a:p>
            <a:pPr lvl="0" eaLnBrk="0" fontAlgn="base" hangingPunct="0">
              <a:spcBef>
                <a:spcPct val="0"/>
              </a:spcBef>
              <a:spcAft>
                <a:spcPct val="0"/>
              </a:spcAft>
            </a:pPr>
            <a:r>
              <a:rPr lang="it-IT" sz="1600" dirty="0" smtClean="0">
                <a:latin typeface="Book Antiqua" pitchFamily="18" charset="0"/>
                <a:cs typeface="Arial" pitchFamily="34" charset="0"/>
              </a:rPr>
              <a:t>Anche nel laboratorio di Munari, che faremo quest’anno</a:t>
            </a:r>
          </a:p>
          <a:p>
            <a:pPr lvl="0" eaLnBrk="0" fontAlgn="base" hangingPunct="0">
              <a:spcBef>
                <a:spcPct val="0"/>
              </a:spcBef>
              <a:spcAft>
                <a:spcPct val="0"/>
              </a:spcAft>
            </a:pPr>
            <a:r>
              <a:rPr lang="it-IT" sz="1600" dirty="0" smtClean="0">
                <a:latin typeface="Book Antiqua" pitchFamily="18" charset="0"/>
                <a:cs typeface="Arial" pitchFamily="34" charset="0"/>
              </a:rPr>
              <a:t> ci sarà  spazio  per la fantasia e la creatività di ogni singolo bambino, che avrà modo di rappresentare  il mondo che lo circonda  attraverso il  proprio punto di vista. Grazie alle nostre finestre verso il mondo avremo modo di trasmettere ai nostri bambini valori di solidarietà,legalità ,amicizia, pace,rispetto per se stessi,per gli altri e per il pianeta in cui viviamo. Attraverso la mediazione del gioco , delle attività educative e didattiche e delle attività di routine, i bambini potranno essere guidati ad esplorare l’ambiente naturale e quello umano in cui vivono e a maturare atteggiamenti di curiosità, interesse, rispetto per tutte le forme di vita e per i beni comuni. Crediamo fortemente che queste siano le basi su cui poter costruire le fondamenta di una società migliore e che ciò sia possibile sensibilizzando i bambini a partire proprio dalla scuola dell’infanzia.</a:t>
            </a:r>
          </a:p>
          <a:p>
            <a:pPr lvl="0" eaLnBrk="0" fontAlgn="base" hangingPunct="0">
              <a:spcBef>
                <a:spcPct val="0"/>
              </a:spcBef>
              <a:spcAft>
                <a:spcPct val="0"/>
              </a:spcAft>
            </a:pPr>
            <a:endParaRPr lang="it-IT" dirty="0" smtClean="0">
              <a:latin typeface="Century" pitchFamily="18" charset="0"/>
              <a:cs typeface="Arial" pitchFamily="34" charset="0"/>
            </a:endParaRPr>
          </a:p>
          <a:p>
            <a:pPr lvl="0" eaLnBrk="0" fontAlgn="base" hangingPunct="0">
              <a:spcBef>
                <a:spcPct val="0"/>
              </a:spcBef>
              <a:spcAft>
                <a:spcPct val="0"/>
              </a:spcAft>
            </a:pPr>
            <a:endParaRPr lang="it-IT" sz="400" dirty="0" smtClean="0">
              <a:latin typeface="Arial" pitchFamily="34" charset="0"/>
              <a:cs typeface="Arial" pitchFamily="34" charset="0"/>
            </a:endParaRPr>
          </a:p>
          <a:p>
            <a:pPr lvl="0" eaLnBrk="0" fontAlgn="base" hangingPunct="0">
              <a:spcBef>
                <a:spcPct val="0"/>
              </a:spcBef>
              <a:spcAft>
                <a:spcPct val="0"/>
              </a:spcAft>
            </a:pPr>
            <a:endParaRPr lang="it-IT" dirty="0" smtClean="0">
              <a:latin typeface="Arial" pitchFamily="34" charset="0"/>
              <a:cs typeface="Arial" pitchFamily="34" charset="0"/>
            </a:endParaRPr>
          </a:p>
        </p:txBody>
      </p:sp>
      <p:sp>
        <p:nvSpPr>
          <p:cNvPr id="6" name="Rettangolo 5"/>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pic>
        <p:nvPicPr>
          <p:cNvPr id="22530" name="Picture 2" descr="Le Stagioni - Lessons - Blendspace"/>
          <p:cNvPicPr>
            <a:picLocks noChangeAspect="1" noChangeArrowheads="1"/>
          </p:cNvPicPr>
          <p:nvPr/>
        </p:nvPicPr>
        <p:blipFill>
          <a:blip r:embed="rId2" cstate="print"/>
          <a:srcRect/>
          <a:stretch>
            <a:fillRect/>
          </a:stretch>
        </p:blipFill>
        <p:spPr bwMode="auto">
          <a:xfrm>
            <a:off x="836712" y="5148064"/>
            <a:ext cx="5921000" cy="345638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4704" y="-180528"/>
            <a:ext cx="6093296" cy="10402848"/>
          </a:xfrm>
          <a:prstGeom prst="rect">
            <a:avLst/>
          </a:prstGeom>
        </p:spPr>
        <p:txBody>
          <a:bodyPr wrap="square">
            <a:spAutoFit/>
          </a:bodyPr>
          <a:lstStyle/>
          <a:p>
            <a:pPr marL="457200" indent="-457200" algn="ctr"/>
            <a:endParaRPr lang="it-IT" sz="2800" b="1" dirty="0" smtClean="0">
              <a:ln>
                <a:solidFill>
                  <a:srgbClr val="009999"/>
                </a:solidFill>
              </a:ln>
              <a:solidFill>
                <a:srgbClr val="00CC99"/>
              </a:solidFill>
              <a:latin typeface="Tempus Sans ITC" pitchFamily="82" charset="0"/>
            </a:endParaRPr>
          </a:p>
          <a:p>
            <a:pPr marL="457200" indent="-457200" algn="just"/>
            <a:r>
              <a:rPr lang="it-IT" sz="1400" dirty="0" smtClean="0">
                <a:latin typeface="Comic Sans MS" pitchFamily="66" charset="0"/>
              </a:rPr>
              <a:t>          </a:t>
            </a:r>
            <a:r>
              <a:rPr lang="it-IT" sz="1400" dirty="0" smtClean="0">
                <a:latin typeface="Book Antiqua" pitchFamily="18" charset="0"/>
              </a:rPr>
              <a:t>La nostra equipe è formata nella scuola materna da:</a:t>
            </a:r>
          </a:p>
          <a:p>
            <a:pPr marL="457200" indent="-457200" algn="just">
              <a:buFontTx/>
              <a:buChar char="-"/>
            </a:pPr>
            <a:r>
              <a:rPr lang="it-IT" sz="1400" dirty="0" smtClean="0">
                <a:latin typeface="Book Antiqua" pitchFamily="18" charset="0"/>
              </a:rPr>
              <a:t>3 insegnanti di sezione </a:t>
            </a:r>
          </a:p>
          <a:p>
            <a:pPr marL="457200" indent="-457200" algn="just">
              <a:buFontTx/>
              <a:buChar char="-"/>
            </a:pPr>
            <a:r>
              <a:rPr lang="it-IT" sz="1400" dirty="0" smtClean="0">
                <a:latin typeface="Book Antiqua" pitchFamily="18" charset="0"/>
              </a:rPr>
              <a:t> 2 educatrici </a:t>
            </a:r>
          </a:p>
          <a:p>
            <a:pPr marL="457200" indent="-457200" algn="just">
              <a:buFontTx/>
              <a:buChar char="-"/>
            </a:pPr>
            <a:r>
              <a:rPr lang="it-IT" sz="1400" dirty="0" smtClean="0">
                <a:latin typeface="Book Antiqua" pitchFamily="18" charset="0"/>
              </a:rPr>
              <a:t>1 collaboratrice del servizio civile</a:t>
            </a:r>
          </a:p>
          <a:p>
            <a:pPr marL="457200" indent="-457200" algn="just"/>
            <a:r>
              <a:rPr lang="it-IT" sz="1400" dirty="0" smtClean="0">
                <a:latin typeface="Book Antiqua" pitchFamily="18" charset="0"/>
              </a:rPr>
              <a:t>         Nella sezione primavera- nido da:</a:t>
            </a:r>
          </a:p>
          <a:p>
            <a:pPr marL="457200" indent="-457200" algn="just">
              <a:buFontTx/>
              <a:buChar char="-"/>
            </a:pPr>
            <a:r>
              <a:rPr lang="it-IT" sz="1400" dirty="0" smtClean="0">
                <a:latin typeface="Book Antiqua" pitchFamily="18" charset="0"/>
              </a:rPr>
              <a:t>1 insegnante</a:t>
            </a:r>
          </a:p>
          <a:p>
            <a:pPr marL="457200" indent="-457200" algn="just">
              <a:buFontTx/>
              <a:buChar char="-"/>
            </a:pPr>
            <a:r>
              <a:rPr lang="it-IT" sz="1400" dirty="0" smtClean="0">
                <a:latin typeface="Book Antiqua" pitchFamily="18" charset="0"/>
              </a:rPr>
              <a:t>1 educatrice</a:t>
            </a:r>
          </a:p>
          <a:p>
            <a:pPr marL="457200" indent="-457200" algn="just">
              <a:buFontTx/>
              <a:buChar char="-"/>
            </a:pPr>
            <a:r>
              <a:rPr lang="it-IT" sz="1400" dirty="0" smtClean="0">
                <a:latin typeface="Book Antiqua" pitchFamily="18" charset="0"/>
              </a:rPr>
              <a:t>1 collaboratrice del servizio civile.</a:t>
            </a:r>
          </a:p>
          <a:p>
            <a:pPr marL="457200" indent="-457200" algn="just"/>
            <a:r>
              <a:rPr lang="it-IT" sz="1400" dirty="0" smtClean="0">
                <a:latin typeface="Book Antiqua" pitchFamily="18" charset="0"/>
              </a:rPr>
              <a:t>        Ci riuniamo due ore ogni 15 giorni per definire la programmazione, 2 ore al mese per il collegio docenti,  riunioni con i genitori, colloqui individuali, partecipiamo ai corsi di formazione e aggiornamento programmati dalla FISM, interscuola e  coordinamento.</a:t>
            </a:r>
          </a:p>
          <a:p>
            <a:pPr marL="457200" indent="-457200" algn="just"/>
            <a:r>
              <a:rPr lang="it-IT" sz="1400" dirty="0" smtClean="0">
                <a:latin typeface="Book Antiqua" pitchFamily="18" charset="0"/>
              </a:rPr>
              <a:t>          Come insegnanti di scuola cattolica, vorremmo che ai nostri bambini arrivassero  alcuni valori che ci premono molto e che caratterizzano la nostra equipe:</a:t>
            </a:r>
          </a:p>
          <a:p>
            <a:pPr marL="457200" indent="-457200" algn="just"/>
            <a:r>
              <a:rPr lang="it-IT" sz="1400" dirty="0" smtClean="0">
                <a:latin typeface="Book Antiqua" pitchFamily="18" charset="0"/>
              </a:rPr>
              <a:t>         Lavorare con armonia e serenità all’ interno di un  gruppo unito, compatto e complice.</a:t>
            </a:r>
          </a:p>
          <a:p>
            <a:pPr marL="457200" indent="-457200" algn="just">
              <a:buFont typeface="Wingdings" pitchFamily="2" charset="2"/>
              <a:buChar char="§"/>
            </a:pPr>
            <a:r>
              <a:rPr lang="it-IT" sz="1400" dirty="0" smtClean="0">
                <a:latin typeface="Book Antiqua" pitchFamily="18" charset="0"/>
              </a:rPr>
              <a:t>Credere fermamente in ciò che si fa per trasmettere ai bambini la passione e il sentimento vero delle esperienze che proponiamo.</a:t>
            </a:r>
          </a:p>
          <a:p>
            <a:pPr marL="457200" indent="-457200" algn="just">
              <a:buFont typeface="Wingdings" pitchFamily="2" charset="2"/>
              <a:buChar char="§"/>
            </a:pPr>
            <a:r>
              <a:rPr lang="it-IT" sz="1400" dirty="0" smtClean="0">
                <a:latin typeface="Book Antiqua" pitchFamily="18" charset="0"/>
              </a:rPr>
              <a:t>Condividere un comune “senso di spirito cristiano” per trasmetterlo ai nostri bambini.</a:t>
            </a:r>
          </a:p>
          <a:p>
            <a:pPr marL="457200" indent="-457200" algn="just"/>
            <a:r>
              <a:rPr lang="it-IT" sz="1400" dirty="0" smtClean="0">
                <a:latin typeface="Book Antiqua" pitchFamily="18" charset="0"/>
              </a:rPr>
              <a:t>          L’essere persone che provengono da luoghi diversi e che hanno avuto storie di vita diverse, assieme ai talenti di ognuna, fanno si che l’equipe sia ricca di opportunità e iniziative a 360 gradi che ognuna mette a disposizione anche delle altre sezioni</a:t>
            </a:r>
          </a:p>
          <a:p>
            <a:pPr marL="457200" indent="-457200" algn="just"/>
            <a:r>
              <a:rPr lang="it-IT" sz="1400" dirty="0" smtClean="0">
                <a:latin typeface="Book Antiqua" pitchFamily="18" charset="0"/>
              </a:rPr>
              <a:t>          Fin da subito cerchiamo di creare un’alleanza con la famiglia per raggiungere gli stessi obiettivi, con una collaborazione che mantenga però le differenze dei due ruoli. Noi insegnanti e genitori dobbiamo collaborare al fine di educare soggetti adulti facenti parte della comunità. Dobbiamo prima di tutto essere convinte delle nostre convinzioni religiose, morali, educative con consapevolezza al di là dei nostri limiti e delle nostre incoerenze. A partire da questa chiara identità dobbiamo imparare ad accogliere la famiglia nei suoi limiti, costruire complicità, empatia, far sentire l’altro compreso. Siamo noi insegnanti che dobbiamo trovare la modalità giusta per far passare il messaggio che le iniziative della scuola sono importanti e se vogliamo coinvolgerli dobbiamo avere in noi convinzione ed entusiasmo.</a:t>
            </a:r>
          </a:p>
          <a:p>
            <a:pPr marL="457200" indent="-457200" algn="just"/>
            <a:r>
              <a:rPr lang="it-IT" sz="1400" dirty="0" smtClean="0">
                <a:latin typeface="Book Antiqua" pitchFamily="18" charset="0"/>
              </a:rPr>
              <a:t>          Noi crediamo fortemente che nella scuola dell’infanzia si gettino le basi per gli uomini del futuro.</a:t>
            </a:r>
          </a:p>
          <a:p>
            <a:pPr marL="457200" indent="-457200" algn="just">
              <a:buFont typeface="Wingdings" pitchFamily="2" charset="2"/>
              <a:buChar char="§"/>
            </a:pPr>
            <a:endParaRPr lang="it-IT" sz="1400" dirty="0" smtClean="0">
              <a:latin typeface="Book Antiqua" pitchFamily="18" charset="0"/>
            </a:endParaRPr>
          </a:p>
          <a:p>
            <a:pPr marL="457200" indent="-457200" algn="just"/>
            <a:endParaRPr lang="it-IT" sz="1400" dirty="0" smtClean="0">
              <a:latin typeface="Book Antiqua" pitchFamily="18" charset="0"/>
            </a:endParaRPr>
          </a:p>
          <a:p>
            <a:pPr marL="457200" indent="-457200" algn="just"/>
            <a:endParaRPr lang="it-IT" dirty="0" smtClean="0">
              <a:latin typeface="Comic Sans MS" pitchFamily="66" charset="0"/>
            </a:endParaRPr>
          </a:p>
          <a:p>
            <a:pPr marL="457200" indent="-457200" algn="just"/>
            <a:endParaRPr lang="it-IT" dirty="0" smtClean="0">
              <a:latin typeface="Tempus Sans ITC" pitchFamily="82" charset="0"/>
            </a:endParaRPr>
          </a:p>
          <a:p>
            <a:pPr marL="457200" indent="-457200" algn="just"/>
            <a:r>
              <a:rPr lang="it-IT" dirty="0" smtClean="0">
                <a:latin typeface="Tempus Sans ITC" pitchFamily="82" charset="0"/>
              </a:rPr>
              <a:t> </a:t>
            </a:r>
          </a:p>
        </p:txBody>
      </p:sp>
      <p:sp>
        <p:nvSpPr>
          <p:cNvPr id="4" name="CasellaDiTesto 3"/>
          <p:cNvSpPr txBox="1"/>
          <p:nvPr/>
        </p:nvSpPr>
        <p:spPr>
          <a:xfrm>
            <a:off x="714356" y="1"/>
            <a:ext cx="6143644" cy="1938992"/>
          </a:xfrm>
          <a:prstGeom prst="rect">
            <a:avLst/>
          </a:prstGeom>
          <a:noFill/>
        </p:spPr>
        <p:txBody>
          <a:bodyPr wrap="square" rtlCol="0">
            <a:spAutoFit/>
          </a:bodyPr>
          <a:lstStyle/>
          <a:p>
            <a:pPr algn="ctr"/>
            <a:endParaRPr lang="it-IT" sz="2400" b="1" dirty="0" smtClean="0">
              <a:latin typeface="Tempus Sans ITC" pitchFamily="82" charset="0"/>
            </a:endParaRPr>
          </a:p>
          <a:p>
            <a:endParaRPr lang="it-IT" sz="2400" dirty="0" smtClean="0">
              <a:latin typeface="Tempus Sans ITC" pitchFamily="82" charset="0"/>
            </a:endParaRPr>
          </a:p>
          <a:p>
            <a:endParaRPr lang="it-IT" sz="2400" dirty="0" smtClean="0">
              <a:latin typeface="Tempus Sans ITC" pitchFamily="82" charset="0"/>
            </a:endParaRPr>
          </a:p>
          <a:p>
            <a:pPr algn="ctr"/>
            <a:endParaRPr lang="it-IT" sz="2400" b="1" dirty="0" smtClean="0">
              <a:latin typeface="Tempus Sans ITC" pitchFamily="82" charset="0"/>
            </a:endParaRPr>
          </a:p>
          <a:p>
            <a:pPr algn="ctr"/>
            <a:r>
              <a:rPr lang="it-IT" sz="2400" dirty="0" smtClean="0">
                <a:latin typeface="Tempus Sans ITC" pitchFamily="82" charset="0"/>
              </a:rPr>
              <a:t> </a:t>
            </a:r>
            <a:endParaRPr lang="it-IT" sz="2400" dirty="0">
              <a:latin typeface="Tempus Sans ITC" pitchFamily="82" charset="0"/>
            </a:endParaRPr>
          </a:p>
        </p:txBody>
      </p:sp>
      <p:sp>
        <p:nvSpPr>
          <p:cNvPr id="8" name="Segnaposto numero diapositiva 6"/>
          <p:cNvSpPr>
            <a:spLocks noGrp="1"/>
          </p:cNvSpPr>
          <p:nvPr>
            <p:ph type="sldNum" sz="quarter" idx="12"/>
          </p:nvPr>
        </p:nvSpPr>
        <p:spPr>
          <a:xfrm>
            <a:off x="4914900" y="8475136"/>
            <a:ext cx="1600200" cy="486833"/>
          </a:xfrm>
        </p:spPr>
        <p:txBody>
          <a:bodyPr/>
          <a:lstStyle/>
          <a:p>
            <a:fld id="{D491546B-5BC9-43BF-8D73-9C8B6C667448}" type="slidenum">
              <a:rPr lang="it-IT" sz="1800" b="1" smtClean="0">
                <a:solidFill>
                  <a:srgbClr val="0070C0"/>
                </a:solidFill>
                <a:latin typeface="Tempus Sans ITC" pitchFamily="82" charset="0"/>
              </a:rPr>
              <a:pPr/>
              <a:t>5</a:t>
            </a:fld>
            <a:endParaRPr lang="it-IT" sz="1800" b="1" dirty="0">
              <a:solidFill>
                <a:srgbClr val="0070C0"/>
              </a:solidFill>
              <a:latin typeface="Tempus Sans ITC" pitchFamily="82" charset="0"/>
            </a:endParaRPr>
          </a:p>
        </p:txBody>
      </p:sp>
      <p:sp>
        <p:nvSpPr>
          <p:cNvPr id="6" name="CasellaDiTesto 5"/>
          <p:cNvSpPr txBox="1"/>
          <p:nvPr/>
        </p:nvSpPr>
        <p:spPr>
          <a:xfrm>
            <a:off x="1340768" y="0"/>
            <a:ext cx="5301208" cy="384721"/>
          </a:xfrm>
          <a:prstGeom prst="rect">
            <a:avLst/>
          </a:prstGeom>
          <a:noFill/>
        </p:spPr>
        <p:txBody>
          <a:bodyPr wrap="square" rtlCol="0">
            <a:spAutoFit/>
          </a:bodyPr>
          <a:lstStyle/>
          <a:p>
            <a:pPr algn="ctr"/>
            <a:r>
              <a:rPr lang="it-IT" sz="1900" dirty="0" smtClean="0">
                <a:ln>
                  <a:solidFill>
                    <a:schemeClr val="tx1"/>
                  </a:solidFill>
                </a:ln>
                <a:solidFill>
                  <a:srgbClr val="92D050"/>
                </a:solidFill>
                <a:latin typeface="Book Antiqua" pitchFamily="18" charset="0"/>
              </a:rPr>
              <a:t>PRESENTAZIONE DELL’EQUIPE</a:t>
            </a:r>
            <a:endParaRPr lang="it-IT" sz="1900" dirty="0">
              <a:ln>
                <a:solidFill>
                  <a:schemeClr val="tx1"/>
                </a:solidFill>
              </a:ln>
              <a:solidFill>
                <a:srgbClr val="92D050"/>
              </a:solidFill>
              <a:latin typeface="Book Antiqua" pitchFamily="18" charset="0"/>
            </a:endParaRPr>
          </a:p>
        </p:txBody>
      </p:sp>
      <p:sp>
        <p:nvSpPr>
          <p:cNvPr id="9" name="Rettangolo 8"/>
          <p:cNvSpPr/>
          <p:nvPr/>
        </p:nvSpPr>
        <p:spPr>
          <a:xfrm>
            <a:off x="1857364" y="5715009"/>
            <a:ext cx="3429000" cy="584775"/>
          </a:xfrm>
          <a:prstGeom prst="rect">
            <a:avLst/>
          </a:prstGeom>
        </p:spPr>
        <p:txBody>
          <a:bodyPr>
            <a:spAutoFit/>
          </a:bodyPr>
          <a:lstStyle/>
          <a:p>
            <a:r>
              <a:rPr lang="it-IT" sz="1600" i="1" dirty="0" smtClean="0">
                <a:latin typeface="Tempus Sans ITC" pitchFamily="82" charset="0"/>
              </a:rPr>
              <a:t>“</a:t>
            </a:r>
            <a:r>
              <a:rPr lang="it-IT" sz="1600" dirty="0" smtClean="0"/>
              <a:t/>
            </a:r>
            <a:br>
              <a:rPr lang="it-IT" sz="1600" dirty="0" smtClean="0"/>
            </a:br>
            <a:endParaRPr lang="it-IT" sz="1600" dirty="0"/>
          </a:p>
        </p:txBody>
      </p:sp>
      <p:sp>
        <p:nvSpPr>
          <p:cNvPr id="10" name="Rettangolo 9"/>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4"/>
          <p:cNvSpPr>
            <a:spLocks noGrp="1"/>
          </p:cNvSpPr>
          <p:nvPr>
            <p:ph type="sldNum" sz="quarter" idx="12"/>
          </p:nvPr>
        </p:nvSpPr>
        <p:spPr>
          <a:xfrm>
            <a:off x="4914900" y="8475136"/>
            <a:ext cx="1600200" cy="486833"/>
          </a:xfrm>
        </p:spPr>
        <p:txBody>
          <a:bodyPr/>
          <a:lstStyle/>
          <a:p>
            <a:fld id="{D491546B-5BC9-43BF-8D73-9C8B6C667448}" type="slidenum">
              <a:rPr lang="it-IT" sz="1800" b="1" smtClean="0">
                <a:solidFill>
                  <a:srgbClr val="0070C0"/>
                </a:solidFill>
              </a:rPr>
              <a:pPr/>
              <a:t>6</a:t>
            </a:fld>
            <a:endParaRPr lang="it-IT" sz="1800" b="1" dirty="0">
              <a:solidFill>
                <a:srgbClr val="0070C0"/>
              </a:solidFill>
            </a:endParaRPr>
          </a:p>
        </p:txBody>
      </p:sp>
      <p:sp>
        <p:nvSpPr>
          <p:cNvPr id="6" name="CasellaDiTesto 5"/>
          <p:cNvSpPr txBox="1"/>
          <p:nvPr/>
        </p:nvSpPr>
        <p:spPr>
          <a:xfrm>
            <a:off x="836712" y="0"/>
            <a:ext cx="6021288" cy="5416868"/>
          </a:xfrm>
          <a:prstGeom prst="rect">
            <a:avLst/>
          </a:prstGeom>
          <a:noFill/>
        </p:spPr>
        <p:txBody>
          <a:bodyPr wrap="square" rtlCol="0">
            <a:spAutoFit/>
          </a:bodyPr>
          <a:lstStyle/>
          <a:p>
            <a:pPr algn="ctr"/>
            <a:r>
              <a:rPr lang="it-IT" sz="2400" b="1" dirty="0" smtClean="0">
                <a:ln>
                  <a:solidFill>
                    <a:schemeClr val="tx1"/>
                  </a:solidFill>
                </a:ln>
                <a:solidFill>
                  <a:srgbClr val="92D050"/>
                </a:solidFill>
                <a:latin typeface="Book Antiqua" pitchFamily="18" charset="0"/>
              </a:rPr>
              <a:t>IDEA </a:t>
            </a:r>
            <a:r>
              <a:rPr lang="it-IT" sz="2400" b="1" dirty="0" err="1" smtClean="0">
                <a:ln>
                  <a:solidFill>
                    <a:schemeClr val="tx1"/>
                  </a:solidFill>
                </a:ln>
                <a:solidFill>
                  <a:srgbClr val="92D050"/>
                </a:solidFill>
                <a:latin typeface="Book Antiqua" pitchFamily="18" charset="0"/>
              </a:rPr>
              <a:t>DI</a:t>
            </a:r>
            <a:r>
              <a:rPr lang="it-IT" sz="2400" b="1" dirty="0" smtClean="0">
                <a:ln>
                  <a:solidFill>
                    <a:schemeClr val="tx1"/>
                  </a:solidFill>
                </a:ln>
                <a:solidFill>
                  <a:srgbClr val="92D050"/>
                </a:solidFill>
                <a:latin typeface="Book Antiqua" pitchFamily="18" charset="0"/>
              </a:rPr>
              <a:t> BAMBINO</a:t>
            </a:r>
          </a:p>
          <a:p>
            <a:pPr algn="just"/>
            <a:endParaRPr lang="it-IT" sz="1400" b="1" dirty="0" smtClean="0">
              <a:latin typeface="Book Antiqua" pitchFamily="18" charset="0"/>
            </a:endParaRPr>
          </a:p>
          <a:p>
            <a:pPr algn="just"/>
            <a:r>
              <a:rPr lang="it-IT" sz="1400" dirty="0" smtClean="0">
                <a:latin typeface="Book Antiqua" pitchFamily="18" charset="0"/>
              </a:rPr>
              <a:t>Anche quest’ anno abbiamo dovuto organizzare gli spazi </a:t>
            </a:r>
            <a:r>
              <a:rPr lang="it-IT" sz="1400" dirty="0" err="1" smtClean="0">
                <a:latin typeface="Book Antiqua" pitchFamily="18" charset="0"/>
              </a:rPr>
              <a:t>affinchè</a:t>
            </a:r>
            <a:r>
              <a:rPr lang="it-IT" sz="1400" dirty="0" smtClean="0">
                <a:latin typeface="Book Antiqua" pitchFamily="18" charset="0"/>
              </a:rPr>
              <a:t> i bambini e i genitori al loro arrivo incontrino un luogo accogliente, caldo e curato, ma contemporaneamente sicuro e in regola con tutte le norme </a:t>
            </a:r>
            <a:r>
              <a:rPr lang="it-IT" sz="1400" dirty="0" err="1" smtClean="0">
                <a:latin typeface="Book Antiqua" pitchFamily="18" charset="0"/>
              </a:rPr>
              <a:t>Covid</a:t>
            </a:r>
            <a:r>
              <a:rPr lang="it-IT" sz="1400" dirty="0" smtClean="0">
                <a:latin typeface="Book Antiqua" pitchFamily="18" charset="0"/>
              </a:rPr>
              <a:t> vigenti. La cura dell’ ambiente scolastico offre al bambino un senso di equilibrio che rende più sereno l’ingresso e che facilita la prima conoscenza dell’esplorazione. Un ambiente pulito, una struttura semplice e armonica, materiali non sovrabbondanti, ma ben distribuiti.  Sin dall’inizio, inoltre , è importante che creiamo un buon luogo di apprendimento e lavoriamo  sulla trasmissione dei valori su cui si impernia  il nostro percorso, dei veri e propri punti luce che aiutano tutte noi a ritrovarci piene di affetto, apertura , disponibilità, amicizia, amore e rispetto. Predisporremo ambienti che permettano al bambino di fare esperienze variegate e dirette ,per cui tutto ciò che mettiamo a disposizione è fondamentale per la qualità delle esperienze e delle conoscenze.</a:t>
            </a:r>
          </a:p>
          <a:p>
            <a:pPr algn="just"/>
            <a:r>
              <a:rPr lang="it-IT" sz="1400" dirty="0" smtClean="0">
                <a:latin typeface="Book Antiqua" pitchFamily="18" charset="0"/>
              </a:rPr>
              <a:t>Faremo in modo che grandi e piccini si sentano accolti e che siano a loro volta educati ad accogliere l’altro. </a:t>
            </a:r>
          </a:p>
          <a:p>
            <a:pPr algn="just"/>
            <a:r>
              <a:rPr lang="it-IT" sz="1400" dirty="0" smtClean="0">
                <a:latin typeface="Book Antiqua" pitchFamily="18" charset="0"/>
              </a:rPr>
              <a:t>Continueremo ad utilizzare  dei rinforzi positivi di tipo relazionale  come sorrisi, parole dolci, carezze, </a:t>
            </a:r>
            <a:r>
              <a:rPr lang="it-IT" sz="1400" dirty="0" err="1" smtClean="0">
                <a:latin typeface="Book Antiqua" pitchFamily="18" charset="0"/>
              </a:rPr>
              <a:t>sguardi…</a:t>
            </a:r>
            <a:endParaRPr lang="it-IT" sz="1400" dirty="0" smtClean="0">
              <a:latin typeface="Book Antiqua" pitchFamily="18" charset="0"/>
            </a:endParaRPr>
          </a:p>
          <a:p>
            <a:pPr algn="just"/>
            <a:endParaRPr lang="it-IT" sz="1400" b="1" dirty="0" smtClean="0">
              <a:latin typeface="Book Antiqua" pitchFamily="18" charset="0"/>
            </a:endParaRPr>
          </a:p>
          <a:p>
            <a:pPr algn="ctr"/>
            <a:endParaRPr lang="it-IT" sz="1400" dirty="0" smtClean="0">
              <a:latin typeface="Book Antiqua" pitchFamily="18" charset="0"/>
            </a:endParaRPr>
          </a:p>
          <a:p>
            <a:endParaRPr lang="it-IT" sz="1400" b="1" dirty="0" smtClean="0">
              <a:latin typeface="Book Antiqua" pitchFamily="18" charset="0"/>
            </a:endParaRPr>
          </a:p>
        </p:txBody>
      </p:sp>
      <p:sp>
        <p:nvSpPr>
          <p:cNvPr id="7" name="Rettangolo 6"/>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pic>
        <p:nvPicPr>
          <p:cNvPr id="20482" name="Picture 2" descr="Bambino Clip art - scuola materna scaricare png - Disegno png trasparente  Il Comportamento Umano png scaricare."/>
          <p:cNvPicPr>
            <a:picLocks noChangeAspect="1" noChangeArrowheads="1"/>
          </p:cNvPicPr>
          <p:nvPr/>
        </p:nvPicPr>
        <p:blipFill>
          <a:blip r:embed="rId2" cstate="print"/>
          <a:srcRect/>
          <a:stretch>
            <a:fillRect/>
          </a:stretch>
        </p:blipFill>
        <p:spPr bwMode="auto">
          <a:xfrm>
            <a:off x="1196752" y="5148064"/>
            <a:ext cx="5234427" cy="3024336"/>
          </a:xfrm>
          <a:prstGeom prst="rect">
            <a:avLst/>
          </a:prstGeom>
          <a:ln w="127000" cap="rnd">
            <a:solidFill>
              <a:srgbClr val="8DCD47"/>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08720" y="467544"/>
            <a:ext cx="5643602" cy="1220088"/>
          </a:xfrm>
          <a:prstGeom prst="rect">
            <a:avLst/>
          </a:prstGeom>
          <a:noFill/>
          <a:ln w="9525">
            <a:noFill/>
            <a:miter lim="800000"/>
            <a:headEnd/>
            <a:tailEnd/>
          </a:ln>
          <a:effectLst/>
        </p:spPr>
        <p:txBody>
          <a:bodyPr vert="horz" wrap="square" lIns="95770" tIns="47884" rIns="95770" bIns="47884" numCol="1" anchor="ctr" anchorCtr="0" compatLnSpc="1">
            <a:prstTxWarp prst="textNoShape">
              <a:avLst/>
            </a:prstTxWarp>
            <a:spAutoFit/>
          </a:bodyPr>
          <a:lstStyle/>
          <a:p>
            <a:pPr algn="ctr" fontAlgn="base">
              <a:spcBef>
                <a:spcPct val="0"/>
              </a:spcBef>
              <a:spcAft>
                <a:spcPct val="0"/>
              </a:spcAft>
            </a:pPr>
            <a:r>
              <a:rPr lang="it-IT" sz="2400" b="1" dirty="0" smtClean="0">
                <a:latin typeface="Comic Sans MS" pitchFamily="66" charset="0"/>
                <a:ea typeface="Times New Roman" pitchFamily="18" charset="0"/>
                <a:cs typeface="Verdana" pitchFamily="34" charset="0"/>
              </a:rPr>
              <a:t> </a:t>
            </a:r>
            <a:r>
              <a:rPr lang="it-IT" sz="2400" b="1" dirty="0" smtClean="0">
                <a:ln>
                  <a:solidFill>
                    <a:schemeClr val="tx1"/>
                  </a:solidFill>
                </a:ln>
                <a:solidFill>
                  <a:srgbClr val="92D050"/>
                </a:solidFill>
                <a:latin typeface="Book Antiqua" pitchFamily="18" charset="0"/>
                <a:ea typeface="Times New Roman" pitchFamily="18" charset="0"/>
                <a:cs typeface="Verdana" pitchFamily="34" charset="0"/>
              </a:rPr>
              <a:t>FINALITA’ </a:t>
            </a:r>
          </a:p>
          <a:p>
            <a:pPr algn="ctr" fontAlgn="base">
              <a:spcBef>
                <a:spcPct val="0"/>
              </a:spcBef>
              <a:spcAft>
                <a:spcPct val="0"/>
              </a:spcAft>
            </a:pPr>
            <a:endParaRPr lang="it-IT" sz="2800" b="1" dirty="0" smtClean="0">
              <a:latin typeface="Comic Sans MS" pitchFamily="66" charset="0"/>
              <a:ea typeface="Times New Roman" pitchFamily="18" charset="0"/>
              <a:cs typeface="Verdana" pitchFamily="34" charset="0"/>
            </a:endParaRPr>
          </a:p>
          <a:p>
            <a:pPr fontAlgn="base">
              <a:spcBef>
                <a:spcPct val="0"/>
              </a:spcBef>
              <a:spcAft>
                <a:spcPct val="0"/>
              </a:spcAft>
            </a:pPr>
            <a:endParaRPr lang="it-IT" sz="2100" i="1" dirty="0" smtClean="0">
              <a:latin typeface="Comic Sans MS" pitchFamily="66" charset="0"/>
            </a:endParaRPr>
          </a:p>
        </p:txBody>
      </p:sp>
      <p:sp>
        <p:nvSpPr>
          <p:cNvPr id="8" name="Rettangolo 7"/>
          <p:cNvSpPr/>
          <p:nvPr/>
        </p:nvSpPr>
        <p:spPr>
          <a:xfrm>
            <a:off x="4869160" y="7164288"/>
            <a:ext cx="1080120"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numero diapositiva 4"/>
          <p:cNvSpPr txBox="1">
            <a:spLocks/>
          </p:cNvSpPr>
          <p:nvPr/>
        </p:nvSpPr>
        <p:spPr>
          <a:xfrm>
            <a:off x="5157192" y="8657167"/>
            <a:ext cx="1600200" cy="486833"/>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D491546B-5BC9-43BF-8D73-9C8B6C667448}" type="slidenum">
              <a:rPr kumimoji="0" lang="it-IT" sz="1800" b="1" i="0" u="none" strike="noStrike" kern="1200" cap="none" spc="0" normalizeH="0" baseline="0" noProof="0" smtClean="0">
                <a:ln>
                  <a:noFill/>
                </a:ln>
                <a:solidFill>
                  <a:srgbClr val="0070C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800" b="1" i="0" u="none" strike="noStrike" kern="1200" cap="none" spc="0" normalizeH="0" baseline="0" noProof="0" dirty="0">
              <a:ln>
                <a:noFill/>
              </a:ln>
              <a:solidFill>
                <a:srgbClr val="0070C0"/>
              </a:solidFill>
              <a:effectLst/>
              <a:uLnTx/>
              <a:uFillTx/>
              <a:latin typeface="+mn-lt"/>
              <a:ea typeface="+mn-ea"/>
              <a:cs typeface="+mn-cs"/>
            </a:endParaRPr>
          </a:p>
        </p:txBody>
      </p:sp>
      <p:sp>
        <p:nvSpPr>
          <p:cNvPr id="10" name="Rettangolo 9"/>
          <p:cNvSpPr/>
          <p:nvPr/>
        </p:nvSpPr>
        <p:spPr>
          <a:xfrm>
            <a:off x="836712" y="1043608"/>
            <a:ext cx="6021288" cy="3970318"/>
          </a:xfrm>
          <a:prstGeom prst="rect">
            <a:avLst/>
          </a:prstGeom>
        </p:spPr>
        <p:txBody>
          <a:bodyPr wrap="square">
            <a:spAutoFit/>
          </a:bodyPr>
          <a:lstStyle/>
          <a:p>
            <a:pPr algn="just">
              <a:buFont typeface="Wingdings" pitchFamily="2" charset="2"/>
              <a:buChar char="v"/>
            </a:pPr>
            <a:r>
              <a:rPr lang="it-IT" sz="1400" dirty="0" smtClean="0">
                <a:latin typeface="Book Antiqua" pitchFamily="18" charset="0"/>
              </a:rPr>
              <a:t>Favorire la formazione dell’identità  personale in un contesto plurale caratterizzato da diversi soggetti di riferimento, nel rispetto degli altri, come persone fatte ad immagine e somiglianza di Dio.</a:t>
            </a:r>
          </a:p>
          <a:p>
            <a:pPr algn="just"/>
            <a:endParaRPr lang="it-IT" sz="1400" dirty="0" smtClean="0">
              <a:latin typeface="Book Antiqua" pitchFamily="18" charset="0"/>
            </a:endParaRPr>
          </a:p>
          <a:p>
            <a:pPr algn="just">
              <a:buFont typeface="Wingdings" pitchFamily="2" charset="2"/>
              <a:buChar char="v"/>
            </a:pPr>
            <a:r>
              <a:rPr lang="it-IT" sz="1400" dirty="0" smtClean="0">
                <a:latin typeface="Book Antiqua" pitchFamily="18" charset="0"/>
              </a:rPr>
              <a:t>Infondere nei bambini un clima di rispetto e di amore per scoprire il significato della propria vita e crescere nella cultura del cuore, nella speranza del domani e nella fiducia verso gli altri.</a:t>
            </a:r>
          </a:p>
          <a:p>
            <a:pPr algn="just">
              <a:buFont typeface="Wingdings" pitchFamily="2" charset="2"/>
              <a:buChar char="v"/>
            </a:pPr>
            <a:endParaRPr lang="it-IT" sz="1400" dirty="0" smtClean="0">
              <a:latin typeface="Book Antiqua" pitchFamily="18" charset="0"/>
            </a:endParaRPr>
          </a:p>
          <a:p>
            <a:pPr algn="just">
              <a:buFont typeface="Wingdings" pitchFamily="2" charset="2"/>
              <a:buChar char="v"/>
            </a:pPr>
            <a:r>
              <a:rPr lang="it-IT" sz="1400" dirty="0" smtClean="0">
                <a:latin typeface="Book Antiqua" pitchFamily="18" charset="0"/>
              </a:rPr>
              <a:t>Consolidare e rafforzare il bambino sotto il profilo affettivo, sociale, religioso, morale e cognitivo</a:t>
            </a:r>
          </a:p>
          <a:p>
            <a:pPr algn="just">
              <a:buFont typeface="Wingdings" pitchFamily="2" charset="2"/>
              <a:buChar char="v"/>
            </a:pPr>
            <a:endParaRPr lang="it-IT" sz="1400" dirty="0" smtClean="0">
              <a:latin typeface="Book Antiqua" pitchFamily="18" charset="0"/>
            </a:endParaRPr>
          </a:p>
          <a:p>
            <a:pPr algn="just">
              <a:buFont typeface="Wingdings" pitchFamily="2" charset="2"/>
              <a:buChar char="v"/>
            </a:pPr>
            <a:r>
              <a:rPr lang="it-IT" sz="1400" dirty="0" smtClean="0">
                <a:latin typeface="Book Antiqua" pitchFamily="18" charset="0"/>
              </a:rPr>
              <a:t>Avere fiducia in sé e fidarsi degli altri ,rendendosi sicuri del proprio fare, ma anche saper chiedere aiuto nel momento del bisogno</a:t>
            </a:r>
          </a:p>
          <a:p>
            <a:pPr algn="just">
              <a:buFont typeface="Wingdings" pitchFamily="2" charset="2"/>
              <a:buChar char="v"/>
            </a:pPr>
            <a:endParaRPr lang="it-IT" sz="1400" dirty="0" smtClean="0">
              <a:latin typeface="Book Antiqua" pitchFamily="18" charset="0"/>
            </a:endParaRPr>
          </a:p>
          <a:p>
            <a:pPr algn="just">
              <a:buFont typeface="Wingdings" pitchFamily="2" charset="2"/>
              <a:buChar char="v"/>
            </a:pPr>
            <a:r>
              <a:rPr lang="it-IT" sz="1400" dirty="0" smtClean="0">
                <a:latin typeface="Book Antiqua" pitchFamily="18" charset="0"/>
              </a:rPr>
              <a:t>Favorire l’intercultura come mezzo per permettere il riconoscimento reciproco e dell’identità di ciascuno, rafforzando il l senso di appartenenza all’ambiente scuola </a:t>
            </a:r>
          </a:p>
          <a:p>
            <a:pPr algn="just">
              <a:buFont typeface="Wingdings" pitchFamily="2" charset="2"/>
              <a:buChar char="v"/>
            </a:pPr>
            <a:endParaRPr lang="it-IT" sz="1400" dirty="0" smtClean="0">
              <a:latin typeface="Comic Sans MS" pitchFamily="66" charset="0"/>
            </a:endParaRPr>
          </a:p>
        </p:txBody>
      </p:sp>
      <p:sp>
        <p:nvSpPr>
          <p:cNvPr id="7" name="Rettangolo 6"/>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D491546B-5BC9-43BF-8D73-9C8B6C667448}" type="slidenum">
              <a:rPr lang="it-IT" sz="1800" b="1" smtClean="0">
                <a:solidFill>
                  <a:srgbClr val="0070C0"/>
                </a:solidFill>
              </a:rPr>
              <a:pPr/>
              <a:t>8</a:t>
            </a:fld>
            <a:endParaRPr lang="it-IT" sz="1800" b="1" dirty="0">
              <a:solidFill>
                <a:srgbClr val="0070C0"/>
              </a:solidFill>
            </a:endParaRPr>
          </a:p>
        </p:txBody>
      </p:sp>
      <p:sp>
        <p:nvSpPr>
          <p:cNvPr id="9" name="CasellaDiTesto 8"/>
          <p:cNvSpPr txBox="1"/>
          <p:nvPr/>
        </p:nvSpPr>
        <p:spPr>
          <a:xfrm>
            <a:off x="764704" y="179512"/>
            <a:ext cx="6093296" cy="9171742"/>
          </a:xfrm>
          <a:prstGeom prst="rect">
            <a:avLst/>
          </a:prstGeom>
          <a:noFill/>
        </p:spPr>
        <p:txBody>
          <a:bodyPr wrap="square" rtlCol="0">
            <a:spAutoFit/>
          </a:bodyPr>
          <a:lstStyle/>
          <a:p>
            <a:endParaRPr lang="it-IT" b="1" dirty="0" smtClean="0">
              <a:latin typeface="Tempus Sans ITC" pitchFamily="82" charset="0"/>
            </a:endParaRPr>
          </a:p>
          <a:p>
            <a:pPr algn="ctr"/>
            <a:r>
              <a:rPr lang="it-IT" sz="2400" b="1" dirty="0" smtClean="0">
                <a:ln>
                  <a:solidFill>
                    <a:schemeClr val="tx1"/>
                  </a:solidFill>
                </a:ln>
                <a:solidFill>
                  <a:srgbClr val="92D050"/>
                </a:solidFill>
                <a:latin typeface="Book Antiqua" pitchFamily="18" charset="0"/>
              </a:rPr>
              <a:t>Obiettivi</a:t>
            </a:r>
          </a:p>
          <a:p>
            <a:pPr algn="ctr"/>
            <a:endParaRPr lang="it-IT" sz="2400" b="1" dirty="0" smtClean="0">
              <a:ln>
                <a:solidFill>
                  <a:schemeClr val="tx1"/>
                </a:solidFill>
              </a:ln>
              <a:solidFill>
                <a:srgbClr val="92D050"/>
              </a:solidFill>
              <a:latin typeface="Book Antiqua" pitchFamily="18" charset="0"/>
            </a:endParaRPr>
          </a:p>
          <a:p>
            <a:r>
              <a:rPr lang="it-IT" b="1" dirty="0" smtClean="0">
                <a:ln>
                  <a:solidFill>
                    <a:schemeClr val="tx1"/>
                  </a:solidFill>
                </a:ln>
                <a:solidFill>
                  <a:srgbClr val="92D050"/>
                </a:solidFill>
                <a:latin typeface="Book Antiqua" pitchFamily="18" charset="0"/>
              </a:rPr>
              <a:t>IL SÉ E L’ALTRO</a:t>
            </a:r>
          </a:p>
          <a:p>
            <a:pPr>
              <a:buFontTx/>
              <a:buChar char="-"/>
            </a:pPr>
            <a:r>
              <a:rPr lang="it-IT" sz="1400" dirty="0" smtClean="0">
                <a:latin typeface="Book Antiqua" pitchFamily="18" charset="0"/>
              </a:rPr>
              <a:t>Gioca con i compagni</a:t>
            </a:r>
          </a:p>
          <a:p>
            <a:pPr>
              <a:buFontTx/>
              <a:buChar char="-"/>
            </a:pPr>
            <a:r>
              <a:rPr lang="it-IT" sz="1400" dirty="0" smtClean="0">
                <a:latin typeface="Book Antiqua" pitchFamily="18" charset="0"/>
              </a:rPr>
              <a:t>Vive in un clima positivo di gioia e allegria</a:t>
            </a:r>
          </a:p>
          <a:p>
            <a:pPr>
              <a:buFontTx/>
              <a:buChar char="-"/>
            </a:pPr>
            <a:r>
              <a:rPr lang="it-IT" sz="1400" dirty="0" smtClean="0">
                <a:latin typeface="Book Antiqua" pitchFamily="18" charset="0"/>
              </a:rPr>
              <a:t>Partecipa alle attività di gruppo</a:t>
            </a:r>
          </a:p>
          <a:p>
            <a:pPr>
              <a:buFontTx/>
              <a:buChar char="-"/>
            </a:pPr>
            <a:r>
              <a:rPr lang="it-IT" sz="1400" dirty="0" smtClean="0">
                <a:latin typeface="Book Antiqua" pitchFamily="18" charset="0"/>
              </a:rPr>
              <a:t>Comprende e rispetta le regole dello stare insieme</a:t>
            </a:r>
          </a:p>
          <a:p>
            <a:pPr>
              <a:buFontTx/>
              <a:buChar char="-"/>
            </a:pPr>
            <a:r>
              <a:rPr lang="it-IT" sz="1400" dirty="0" smtClean="0">
                <a:latin typeface="Book Antiqua" pitchFamily="18" charset="0"/>
              </a:rPr>
              <a:t>Gioca con i compagni collaborando</a:t>
            </a:r>
          </a:p>
          <a:p>
            <a:pPr>
              <a:buFontTx/>
              <a:buChar char="-"/>
            </a:pPr>
            <a:r>
              <a:rPr lang="it-IT" sz="1400" dirty="0" smtClean="0">
                <a:latin typeface="Book Antiqua" pitchFamily="18" charset="0"/>
              </a:rPr>
              <a:t>Partecipa attivamente alle conversazioni e si confronta con gli adulti e i coetanei</a:t>
            </a:r>
          </a:p>
          <a:p>
            <a:pPr>
              <a:buFontTx/>
              <a:buChar char="-"/>
            </a:pPr>
            <a:r>
              <a:rPr lang="it-IT" sz="1400" dirty="0" smtClean="0">
                <a:latin typeface="Book Antiqua" pitchFamily="18" charset="0"/>
              </a:rPr>
              <a:t>Esprime l’affetto attraverso piccoli doni</a:t>
            </a:r>
          </a:p>
          <a:p>
            <a:pPr>
              <a:buFontTx/>
              <a:buChar char="-"/>
            </a:pPr>
            <a:r>
              <a:rPr lang="it-IT" sz="1400" dirty="0" smtClean="0">
                <a:latin typeface="Book Antiqua" pitchFamily="18" charset="0"/>
              </a:rPr>
              <a:t>Realizza insieme ai compagni scenografie e costumi per le feste</a:t>
            </a:r>
          </a:p>
          <a:p>
            <a:pPr>
              <a:buFontTx/>
              <a:buChar char="-"/>
            </a:pPr>
            <a:r>
              <a:rPr lang="it-IT" sz="1400" dirty="0" smtClean="0">
                <a:latin typeface="Book Antiqua" pitchFamily="18" charset="0"/>
              </a:rPr>
              <a:t>Comprende il messaggio di pace</a:t>
            </a:r>
          </a:p>
          <a:p>
            <a:pPr>
              <a:buFontTx/>
              <a:buChar char="-"/>
            </a:pPr>
            <a:r>
              <a:rPr lang="it-IT" sz="1400" dirty="0" smtClean="0">
                <a:latin typeface="Book Antiqua" pitchFamily="18" charset="0"/>
              </a:rPr>
              <a:t>Collabora alla realizzazione di cartelloni artistici di libera espressione</a:t>
            </a:r>
          </a:p>
          <a:p>
            <a:pPr>
              <a:buFontTx/>
              <a:buChar char="-"/>
            </a:pPr>
            <a:r>
              <a:rPr lang="it-IT" sz="1400" dirty="0" smtClean="0">
                <a:latin typeface="Book Antiqua" pitchFamily="18" charset="0"/>
              </a:rPr>
              <a:t>Realizzare un progetto comune attraverso il contributo della  fantasia</a:t>
            </a:r>
          </a:p>
          <a:p>
            <a:r>
              <a:rPr lang="it-IT" sz="1400" dirty="0" smtClean="0">
                <a:latin typeface="Book Antiqua" pitchFamily="18" charset="0"/>
              </a:rPr>
              <a:t> di ogni singolo bambino</a:t>
            </a:r>
          </a:p>
          <a:p>
            <a:pPr>
              <a:buFontTx/>
              <a:buChar char="-"/>
            </a:pPr>
            <a:endParaRPr lang="it-IT" sz="1400" dirty="0" smtClean="0">
              <a:latin typeface="Book Antiqua" pitchFamily="18" charset="0"/>
            </a:endParaRPr>
          </a:p>
          <a:p>
            <a:pPr>
              <a:buFontTx/>
              <a:buChar char="-"/>
            </a:pPr>
            <a:endParaRPr lang="it-IT" sz="1400" dirty="0" smtClean="0">
              <a:latin typeface="Book Antiqua" pitchFamily="18" charset="0"/>
            </a:endParaRPr>
          </a:p>
          <a:p>
            <a:r>
              <a:rPr lang="it-IT" b="1" dirty="0" smtClean="0">
                <a:ln>
                  <a:solidFill>
                    <a:schemeClr val="tx1"/>
                  </a:solidFill>
                </a:ln>
                <a:solidFill>
                  <a:srgbClr val="92D050"/>
                </a:solidFill>
                <a:latin typeface="Book Antiqua" pitchFamily="18" charset="0"/>
              </a:rPr>
              <a:t>IL CORPO E IL MOVIMENTO</a:t>
            </a:r>
          </a:p>
          <a:p>
            <a:r>
              <a:rPr lang="it-IT" sz="1400" b="1" dirty="0" smtClean="0">
                <a:latin typeface="Book Antiqua" pitchFamily="18" charset="0"/>
              </a:rPr>
              <a:t>-</a:t>
            </a:r>
            <a:r>
              <a:rPr lang="it-IT" sz="1400" dirty="0" smtClean="0">
                <a:latin typeface="Book Antiqua" pitchFamily="18" charset="0"/>
              </a:rPr>
              <a:t>conoscere e muoversi adeguatamente nella scuola</a:t>
            </a:r>
          </a:p>
          <a:p>
            <a:r>
              <a:rPr lang="it-IT" sz="1400" dirty="0" smtClean="0">
                <a:latin typeface="Book Antiqua" pitchFamily="18" charset="0"/>
              </a:rPr>
              <a:t>-sviluppare le abilità manuali</a:t>
            </a:r>
          </a:p>
          <a:p>
            <a:r>
              <a:rPr lang="it-IT" sz="1400" dirty="0" smtClean="0">
                <a:latin typeface="Book Antiqua" pitchFamily="18" charset="0"/>
              </a:rPr>
              <a:t>-acquisire coordinazione motoria</a:t>
            </a:r>
          </a:p>
          <a:p>
            <a:r>
              <a:rPr lang="it-IT" sz="1400" dirty="0" smtClean="0">
                <a:latin typeface="Book Antiqua" pitchFamily="18" charset="0"/>
              </a:rPr>
              <a:t>-conoscere e rappresentare lo schema corporeo</a:t>
            </a:r>
          </a:p>
          <a:p>
            <a:pPr>
              <a:buFontTx/>
              <a:buChar char="-"/>
            </a:pPr>
            <a:r>
              <a:rPr lang="it-IT" sz="1400" dirty="0" smtClean="0">
                <a:latin typeface="Book Antiqua" pitchFamily="18" charset="0"/>
              </a:rPr>
              <a:t>Conoscere e rappresentare lo schema del viso</a:t>
            </a:r>
          </a:p>
          <a:p>
            <a:pPr>
              <a:buFontTx/>
              <a:buChar char="-"/>
            </a:pPr>
            <a:r>
              <a:rPr lang="it-IT" sz="1400" dirty="0" smtClean="0">
                <a:latin typeface="Book Antiqua" pitchFamily="18" charset="0"/>
              </a:rPr>
              <a:t>Percepire il proprio corpo in relazione allo spazio</a:t>
            </a:r>
          </a:p>
          <a:p>
            <a:pPr>
              <a:buFontTx/>
              <a:buChar char="-"/>
            </a:pPr>
            <a:r>
              <a:rPr lang="it-IT" sz="1400" dirty="0" smtClean="0">
                <a:latin typeface="Book Antiqua" pitchFamily="18" charset="0"/>
              </a:rPr>
              <a:t>Sviluppare sicurezza nei movimenti e consapevolezza  delle proprie </a:t>
            </a:r>
          </a:p>
          <a:p>
            <a:r>
              <a:rPr lang="it-IT" sz="1400" dirty="0" smtClean="0">
                <a:latin typeface="Book Antiqua" pitchFamily="18" charset="0"/>
              </a:rPr>
              <a:t>potenzialità </a:t>
            </a:r>
          </a:p>
          <a:p>
            <a:r>
              <a:rPr lang="it-IT" sz="1400" dirty="0" smtClean="0">
                <a:latin typeface="Book Antiqua" pitchFamily="18" charset="0"/>
              </a:rPr>
              <a:t>-sviluppare scioltezza e coordinazione motoria </a:t>
            </a:r>
          </a:p>
          <a:p>
            <a:r>
              <a:rPr lang="it-IT" sz="1400" dirty="0" smtClean="0">
                <a:latin typeface="Book Antiqua" pitchFamily="18" charset="0"/>
              </a:rPr>
              <a:t>-sviluppare la coordinazione </a:t>
            </a:r>
            <a:r>
              <a:rPr lang="it-IT" sz="1400" dirty="0" err="1" smtClean="0">
                <a:latin typeface="Book Antiqua" pitchFamily="18" charset="0"/>
              </a:rPr>
              <a:t>oculo-manuale</a:t>
            </a:r>
            <a:endParaRPr lang="it-IT" sz="1400" dirty="0" smtClean="0">
              <a:latin typeface="Book Antiqua" pitchFamily="18" charset="0"/>
            </a:endParaRPr>
          </a:p>
          <a:p>
            <a:r>
              <a:rPr lang="it-IT" sz="1400" dirty="0" smtClean="0">
                <a:latin typeface="Book Antiqua" pitchFamily="18" charset="0"/>
              </a:rPr>
              <a:t>-sviluppare l’equilibrio statico e dinamico</a:t>
            </a:r>
          </a:p>
          <a:p>
            <a:endParaRPr lang="it-IT" sz="1400" dirty="0" smtClean="0">
              <a:latin typeface="Tempus Sans ITC" pitchFamily="82" charset="0"/>
            </a:endParaRPr>
          </a:p>
          <a:p>
            <a:endParaRPr lang="it-IT" sz="1400"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sz="1400" b="1" dirty="0" smtClean="0">
              <a:latin typeface="Tempus Sans ITC" pitchFamily="82" charset="0"/>
            </a:endParaRPr>
          </a:p>
          <a:p>
            <a:endParaRPr lang="it-IT" dirty="0" smtClean="0"/>
          </a:p>
          <a:p>
            <a:r>
              <a:rPr lang="it-IT" dirty="0" smtClean="0"/>
              <a:t>  </a:t>
            </a:r>
          </a:p>
          <a:p>
            <a:endParaRPr lang="it-IT" dirty="0"/>
          </a:p>
        </p:txBody>
      </p:sp>
      <p:sp>
        <p:nvSpPr>
          <p:cNvPr id="7" name="Rettangolo 6"/>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egnaposto numero diapositiva 4"/>
          <p:cNvSpPr>
            <a:spLocks noGrp="1"/>
          </p:cNvSpPr>
          <p:nvPr>
            <p:ph type="sldNum" sz="quarter" idx="12"/>
          </p:nvPr>
        </p:nvSpPr>
        <p:spPr>
          <a:xfrm>
            <a:off x="4914900" y="8475136"/>
            <a:ext cx="1600200" cy="486833"/>
          </a:xfrm>
        </p:spPr>
        <p:txBody>
          <a:bodyPr/>
          <a:lstStyle/>
          <a:p>
            <a:fld id="{D491546B-5BC9-43BF-8D73-9C8B6C667448}" type="slidenum">
              <a:rPr lang="it-IT" sz="1800" b="1" smtClean="0">
                <a:solidFill>
                  <a:srgbClr val="0070C0"/>
                </a:solidFill>
              </a:rPr>
              <a:pPr/>
              <a:t>9</a:t>
            </a:fld>
            <a:endParaRPr lang="it-IT" sz="1800" b="1" dirty="0">
              <a:solidFill>
                <a:srgbClr val="0070C0"/>
              </a:solidFill>
            </a:endParaRPr>
          </a:p>
        </p:txBody>
      </p:sp>
      <p:sp>
        <p:nvSpPr>
          <p:cNvPr id="45" name="Rettangolo 44"/>
          <p:cNvSpPr/>
          <p:nvPr/>
        </p:nvSpPr>
        <p:spPr>
          <a:xfrm>
            <a:off x="665312" y="-108520"/>
            <a:ext cx="6192688" cy="6093976"/>
          </a:xfrm>
          <a:prstGeom prst="rect">
            <a:avLst/>
          </a:prstGeom>
        </p:spPr>
        <p:txBody>
          <a:bodyPr wrap="square">
            <a:spAutoFit/>
          </a:bodyPr>
          <a:lstStyle/>
          <a:p>
            <a:r>
              <a:rPr lang="it-IT" dirty="0" smtClean="0"/>
              <a:t>I</a:t>
            </a:r>
          </a:p>
          <a:p>
            <a:r>
              <a:rPr lang="it-IT" b="1" dirty="0" smtClean="0">
                <a:ln>
                  <a:solidFill>
                    <a:schemeClr val="tx1"/>
                  </a:solidFill>
                </a:ln>
                <a:solidFill>
                  <a:srgbClr val="92D050"/>
                </a:solidFill>
                <a:latin typeface="Book Antiqua" pitchFamily="18" charset="0"/>
              </a:rPr>
              <a:t>IMMAGINI,SUONI,COLORI</a:t>
            </a:r>
          </a:p>
          <a:p>
            <a:r>
              <a:rPr lang="it-IT" sz="1400" b="1" dirty="0" smtClean="0">
                <a:latin typeface="Book Antiqua" pitchFamily="18" charset="0"/>
              </a:rPr>
              <a:t>-conoscere e utilizzare nuove tecniche manipolative e pittoriche</a:t>
            </a:r>
          </a:p>
          <a:p>
            <a:r>
              <a:rPr lang="it-IT" sz="1400" b="1" dirty="0" smtClean="0">
                <a:latin typeface="Book Antiqua" pitchFamily="18" charset="0"/>
              </a:rPr>
              <a:t>-esplorare e utilizzare materiali diversi</a:t>
            </a:r>
          </a:p>
          <a:p>
            <a:r>
              <a:rPr lang="it-IT" sz="1400" b="1" dirty="0" smtClean="0">
                <a:latin typeface="Book Antiqua" pitchFamily="18" charset="0"/>
              </a:rPr>
              <a:t>-saper rappresentare le stagioni con materiali diversi</a:t>
            </a:r>
          </a:p>
          <a:p>
            <a:r>
              <a:rPr lang="it-IT" sz="1400" b="1" dirty="0" smtClean="0">
                <a:latin typeface="Book Antiqua" pitchFamily="18" charset="0"/>
              </a:rPr>
              <a:t>-comprendere fenomeni naturali attraverso giochi musiche e racconti</a:t>
            </a:r>
          </a:p>
          <a:p>
            <a:r>
              <a:rPr lang="it-IT" sz="1400" b="1" dirty="0" smtClean="0">
                <a:latin typeface="Book Antiqua" pitchFamily="18" charset="0"/>
              </a:rPr>
              <a:t>-conoscere e denominare i colori</a:t>
            </a:r>
          </a:p>
          <a:p>
            <a:r>
              <a:rPr lang="it-IT" sz="1400" b="1" dirty="0" smtClean="0">
                <a:latin typeface="Book Antiqua" pitchFamily="18" charset="0"/>
              </a:rPr>
              <a:t>-sperimentare le mescolanze di colore</a:t>
            </a:r>
          </a:p>
          <a:p>
            <a:r>
              <a:rPr lang="it-IT" sz="1400" b="1" dirty="0" smtClean="0">
                <a:latin typeface="Book Antiqua" pitchFamily="18" charset="0"/>
              </a:rPr>
              <a:t>-saper creare  gradazioni di colore</a:t>
            </a:r>
          </a:p>
          <a:p>
            <a:r>
              <a:rPr lang="it-IT" sz="1400" b="1" dirty="0" smtClean="0">
                <a:latin typeface="Book Antiqua" pitchFamily="18" charset="0"/>
              </a:rPr>
              <a:t>-creare manufatti artistici</a:t>
            </a:r>
          </a:p>
          <a:p>
            <a:r>
              <a:rPr lang="it-IT" sz="1400" b="1" dirty="0" smtClean="0">
                <a:latin typeface="Book Antiqua" pitchFamily="18" charset="0"/>
              </a:rPr>
              <a:t>-realizzare scenografie per le recite</a:t>
            </a:r>
          </a:p>
          <a:p>
            <a:r>
              <a:rPr lang="it-IT" sz="1400" b="1" dirty="0" smtClean="0">
                <a:latin typeface="Book Antiqua" pitchFamily="18" charset="0"/>
              </a:rPr>
              <a:t>-interpretare con la mimica del volto e con il corpo un ruolo assegnato</a:t>
            </a:r>
          </a:p>
          <a:p>
            <a:r>
              <a:rPr lang="it-IT" sz="1400" b="1" dirty="0" smtClean="0">
                <a:latin typeface="Book Antiqua" pitchFamily="18" charset="0"/>
              </a:rPr>
              <a:t>-conoscere e riprodurre gli  habitat  naturali di animali e insetti</a:t>
            </a:r>
          </a:p>
          <a:p>
            <a:endParaRPr lang="it-IT" sz="1400" dirty="0" smtClean="0">
              <a:latin typeface="Book Antiqua" pitchFamily="18" charset="0"/>
            </a:endParaRPr>
          </a:p>
          <a:p>
            <a:r>
              <a:rPr lang="it-IT" b="1" dirty="0" smtClean="0">
                <a:ln>
                  <a:solidFill>
                    <a:schemeClr val="tx1"/>
                  </a:solidFill>
                </a:ln>
                <a:solidFill>
                  <a:srgbClr val="92D050"/>
                </a:solidFill>
                <a:latin typeface="Book Antiqua" pitchFamily="18" charset="0"/>
              </a:rPr>
              <a:t>DISCORSI E LE PAROLE</a:t>
            </a:r>
          </a:p>
          <a:p>
            <a:r>
              <a:rPr lang="it-IT" sz="1400" b="1" dirty="0" smtClean="0">
                <a:latin typeface="Book Antiqua" pitchFamily="18" charset="0"/>
              </a:rPr>
              <a:t>-ascoltare e comprendere narrazioni e poesie sulle stagioni</a:t>
            </a:r>
          </a:p>
          <a:p>
            <a:r>
              <a:rPr lang="it-IT" sz="1400" b="1" dirty="0" smtClean="0">
                <a:latin typeface="Book Antiqua" pitchFamily="18" charset="0"/>
              </a:rPr>
              <a:t>-memorizzare e interpretare semplici filastrocche</a:t>
            </a:r>
          </a:p>
          <a:p>
            <a:r>
              <a:rPr lang="it-IT" sz="1400" b="1" dirty="0" smtClean="0">
                <a:latin typeface="Book Antiqua" pitchFamily="18" charset="0"/>
              </a:rPr>
              <a:t>-confrontarsi con i compagni e gli adulti nel </a:t>
            </a:r>
            <a:r>
              <a:rPr lang="it-IT" sz="1400" b="1" dirty="0" err="1" smtClean="0">
                <a:latin typeface="Book Antiqua" pitchFamily="18" charset="0"/>
              </a:rPr>
              <a:t>circle-time</a:t>
            </a:r>
            <a:endParaRPr lang="it-IT" sz="1400" b="1" dirty="0" smtClean="0">
              <a:latin typeface="Book Antiqua" pitchFamily="18" charset="0"/>
            </a:endParaRPr>
          </a:p>
          <a:p>
            <a:r>
              <a:rPr lang="it-IT" sz="1400" b="1" dirty="0" smtClean="0">
                <a:latin typeface="Book Antiqua" pitchFamily="18" charset="0"/>
              </a:rPr>
              <a:t>-conoscere le parole gentili</a:t>
            </a:r>
          </a:p>
          <a:p>
            <a:r>
              <a:rPr lang="it-IT" sz="1400" b="1" dirty="0" smtClean="0">
                <a:latin typeface="Book Antiqua" pitchFamily="18" charset="0"/>
              </a:rPr>
              <a:t>-parlare con educazione e rispetto al prossimo</a:t>
            </a:r>
          </a:p>
          <a:p>
            <a:r>
              <a:rPr lang="it-IT" sz="1400" b="1" dirty="0" smtClean="0">
                <a:latin typeface="Book Antiqua" pitchFamily="18" charset="0"/>
              </a:rPr>
              <a:t>-saper descrivere immagini relative alle stagioni</a:t>
            </a:r>
          </a:p>
          <a:p>
            <a:r>
              <a:rPr lang="it-IT" sz="1400" b="1" dirty="0" smtClean="0">
                <a:latin typeface="Book Antiqua" pitchFamily="18" charset="0"/>
              </a:rPr>
              <a:t>-saper descrivere i propri compagni</a:t>
            </a:r>
          </a:p>
          <a:p>
            <a:r>
              <a:rPr lang="it-IT" sz="1400" b="1" dirty="0" smtClean="0">
                <a:latin typeface="Book Antiqua" pitchFamily="18" charset="0"/>
              </a:rPr>
              <a:t>-discutere e confrontarsi con gli altri</a:t>
            </a:r>
          </a:p>
          <a:p>
            <a:r>
              <a:rPr lang="it-IT" sz="1400" b="1" dirty="0" smtClean="0">
                <a:latin typeface="Book Antiqua" pitchFamily="18" charset="0"/>
              </a:rPr>
              <a:t>-verbalizzare i propri vissuti</a:t>
            </a:r>
          </a:p>
          <a:p>
            <a:r>
              <a:rPr lang="it-IT" sz="1400" b="1" dirty="0" smtClean="0">
                <a:latin typeface="Book Antiqua" pitchFamily="18" charset="0"/>
              </a:rPr>
              <a:t>-prendere confidenza e sperimentare il linguaggio teatrale per le drammatizzazioni</a:t>
            </a:r>
          </a:p>
          <a:p>
            <a:pPr>
              <a:buFont typeface="Arial" pitchFamily="34" charset="0"/>
              <a:buChar char="•"/>
            </a:pPr>
            <a:endParaRPr lang="it-IT" sz="1400" dirty="0">
              <a:latin typeface="Tempus Sans ITC" pitchFamily="82" charset="0"/>
            </a:endParaRPr>
          </a:p>
        </p:txBody>
      </p:sp>
      <p:sp>
        <p:nvSpPr>
          <p:cNvPr id="5" name="Rettangolo 4"/>
          <p:cNvSpPr/>
          <p:nvPr/>
        </p:nvSpPr>
        <p:spPr>
          <a:xfrm>
            <a:off x="0" y="0"/>
            <a:ext cx="714357" cy="9144002"/>
          </a:xfrm>
          <a:prstGeom prst="rect">
            <a:avLst/>
          </a:prstGeom>
          <a:solidFill>
            <a:srgbClr val="92D050"/>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5770" tIns="47884" rIns="95770" bIns="47884" rtlCol="0" anchor="ctr"/>
          <a:lstStyle/>
          <a:p>
            <a:pPr algn="ctr"/>
            <a:endParaRPr lang="it-IT" dirty="0">
              <a:solidFill>
                <a:srgbClr val="FFCC00"/>
              </a:solidFill>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4714</Words>
  <Application>Microsoft Office PowerPoint</Application>
  <PresentationFormat>Presentazione su schermo (4:3)</PresentationFormat>
  <Paragraphs>473</Paragraphs>
  <Slides>25</Slides>
  <Notes>2</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Tema di Office</vt:lpstr>
      <vt:lpstr>Diapositiva 1</vt:lpstr>
      <vt:lpstr>Indice</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Asilo</dc:creator>
  <cp:lastModifiedBy>Asilo</cp:lastModifiedBy>
  <cp:revision>108</cp:revision>
  <dcterms:created xsi:type="dcterms:W3CDTF">2021-09-14T14:44:46Z</dcterms:created>
  <dcterms:modified xsi:type="dcterms:W3CDTF">2022-01-25T16:29:48Z</dcterms:modified>
</cp:coreProperties>
</file>