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144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3276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25/01/2022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25/01/2022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25/01/2022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25/01/2022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25/01/2022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25/01/2022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25/01/2022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25/01/2022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25/01/2022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25/01/2022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25/01/2022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25/01/2022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/>
          <p:cNvSpPr/>
          <p:nvPr/>
        </p:nvSpPr>
        <p:spPr>
          <a:xfrm>
            <a:off x="0" y="6516216"/>
            <a:ext cx="6858000" cy="2448272"/>
          </a:xfrm>
          <a:prstGeom prst="rect">
            <a:avLst/>
          </a:prstGeo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-507830"/>
            <a:ext cx="6597352" cy="12157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800" i="1" u="sng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Comic Sans MS" pitchFamily="66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sz="2800" i="1" u="sng" dirty="0" smtClean="0">
              <a:latin typeface="Comic Sans MS" pitchFamily="66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dirty="0" smtClean="0">
              <a:latin typeface="Comic Sans MS" pitchFamily="66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dirty="0" smtClean="0">
              <a:latin typeface="Comic Sans MS" pitchFamily="66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L’apprendimento della lingua inglese si baserà sull’utilizzo di canzoni, filastrocche, illustrazioni, disegni, attività manipolative e giochi di movimento, propri dell’infanzia, che avvicineranno i bambini alla l’inglese.</a:t>
            </a:r>
            <a:endParaRPr kumimoji="0" lang="it-IT" sz="4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Le varie attività saranno pensate per coinvolgere e divertire i bambini, stimolandoli nell’apprendimento di questa lingua, così diversa dalla propria.</a:t>
            </a:r>
            <a:endParaRPr kumimoji="0" lang="it-IT" sz="4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L’ascolto di canzoncine e brevi filastrocche sarà un</a:t>
            </a:r>
            <a:r>
              <a:rPr kumimoji="0" lang="it-IT" sz="18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it-IT" sz="1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modo divertente per assimilare il corretto ritmo e l’intonazione della lingua.</a:t>
            </a:r>
            <a:endParaRPr kumimoji="0" lang="it-IT" sz="4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it-IT" sz="18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it-IT" sz="1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giochi individuali, a coppie o di gruppo aiuteranno la comprensione, l’espressione e la produzione verbale.</a:t>
            </a:r>
            <a:endParaRPr kumimoji="0" lang="it-IT" sz="4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r>
              <a:rPr kumimoji="0" lang="it-IT" sz="1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Infine le numerose attività di tipo manipolativo, unite ad illustrazioni e disegni, e a giochi psicomotori, avranno lo scopo di potenziare l’apprendimento attraverso l’azione. </a:t>
            </a:r>
          </a:p>
          <a:p>
            <a:endParaRPr lang="it-IT" dirty="0" smtClean="0">
              <a:solidFill>
                <a:srgbClr val="0070C0"/>
              </a:solidFill>
              <a:latin typeface="Comic Sans MS" pitchFamily="66" charset="0"/>
              <a:ea typeface="Times New Roman" pitchFamily="18" charset="0"/>
              <a:cs typeface="Times New Roman" pitchFamily="18" charset="0"/>
            </a:endParaRPr>
          </a:p>
          <a:p>
            <a:endParaRPr kumimoji="0" lang="it-IT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Times New Roman" pitchFamily="18" charset="0"/>
              <a:cs typeface="Times New Roman" pitchFamily="18" charset="0"/>
            </a:endParaRPr>
          </a:p>
          <a:p>
            <a:pPr algn="ctr"/>
            <a:r>
              <a:rPr lang="it-IT" sz="2400" b="1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LA NOSTRA METODOLOGIA</a:t>
            </a:r>
          </a:p>
          <a:p>
            <a:r>
              <a:rPr kumimoji="0" lang="it-IT" sz="2000" i="0" u="none" strike="noStrike" cap="none" normalizeH="0" baseline="0" dirty="0" smtClean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L’INGLESE SARÀ PROPOSTO AI BAMBINI TUTTI I GIORNI,</a:t>
            </a:r>
            <a:r>
              <a:rPr kumimoji="0" lang="it-IT" sz="2000" i="0" u="none" strike="noStrike" cap="none" normalizeH="0" dirty="0" smtClean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IN PIÙ MOMENTI DELLA GIORNATA, COS’ DA DIVENTARE UNA ROUTINE, UNA LINGUA CHE ENTRA A FAR PARTE NATURALMENTE NELLA LORO QUOTIDIANITÀ.</a:t>
            </a:r>
            <a:endParaRPr kumimoji="0" lang="it-IT" sz="2000" i="0" u="none" strike="noStrike" cap="none" normalizeH="0" baseline="0" dirty="0" smtClean="0">
              <a:ln>
                <a:solidFill>
                  <a:srgbClr val="0070C0"/>
                </a:solidFill>
              </a:ln>
              <a:solidFill>
                <a:srgbClr val="0070C0"/>
              </a:solidFill>
              <a:effectLst/>
              <a:latin typeface="Comic Sans MS" pitchFamily="66" charset="0"/>
              <a:ea typeface="Times New Roman" pitchFamily="18" charset="0"/>
              <a:cs typeface="Times New Roman" pitchFamily="18" charset="0"/>
            </a:endParaRPr>
          </a:p>
          <a:p>
            <a:endParaRPr kumimoji="0" lang="it-IT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Times New Roman" pitchFamily="18" charset="0"/>
              <a:cs typeface="Times New Roman" pitchFamily="18" charset="0"/>
            </a:endParaRPr>
          </a:p>
          <a:p>
            <a:pPr algn="just"/>
            <a:endParaRPr lang="it-IT" dirty="0" smtClean="0">
              <a:latin typeface="Comic Sans MS" pitchFamily="66" charset="0"/>
            </a:endParaRPr>
          </a:p>
          <a:p>
            <a:pPr algn="just"/>
            <a:endParaRPr lang="it-IT" dirty="0" smtClean="0">
              <a:latin typeface="Comic Sans MS" pitchFamily="66" charset="0"/>
            </a:endParaRPr>
          </a:p>
          <a:p>
            <a:endParaRPr lang="it-IT" dirty="0" smtClean="0">
              <a:latin typeface="Comic Sans MS" pitchFamily="66" charset="0"/>
            </a:endParaRPr>
          </a:p>
          <a:p>
            <a:endParaRPr lang="it-IT" dirty="0" smtClean="0">
              <a:latin typeface="Comic Sans MS" pitchFamily="66" charset="0"/>
            </a:endParaRPr>
          </a:p>
          <a:p>
            <a:endParaRPr lang="it-IT" dirty="0" smtClean="0">
              <a:latin typeface="Comic Sans MS" pitchFamily="66" charset="0"/>
            </a:endParaRPr>
          </a:p>
          <a:p>
            <a:endParaRPr lang="it-IT" dirty="0" smtClean="0">
              <a:latin typeface="Comic Sans MS" pitchFamily="66" charset="0"/>
            </a:endParaRPr>
          </a:p>
          <a:p>
            <a:endParaRPr lang="it-IT" dirty="0" smtClean="0">
              <a:latin typeface="Comic Sans MS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  <p:pic>
        <p:nvPicPr>
          <p:cNvPr id="1028" name="Picture 4" descr="La nostra DinoMamma Viviana – diventareecrescerebilingu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96752" y="0"/>
            <a:ext cx="4597400" cy="18637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88640" y="395536"/>
            <a:ext cx="6408712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b="1" dirty="0" smtClean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Obiettivi</a:t>
            </a:r>
          </a:p>
          <a:p>
            <a:endParaRPr lang="it-IT" sz="2400" dirty="0" smtClean="0">
              <a:solidFill>
                <a:srgbClr val="0070C0"/>
              </a:solidFill>
              <a:latin typeface="Comic Sans MS" pitchFamily="66" charset="0"/>
              <a:cs typeface="Times New Roman" pitchFamily="18" charset="0"/>
            </a:endParaRPr>
          </a:p>
          <a:p>
            <a:r>
              <a:rPr lang="it-IT" b="1" dirty="0" smtClean="0">
                <a:solidFill>
                  <a:srgbClr val="0070C0"/>
                </a:solidFill>
                <a:latin typeface="Comic Sans MS" pitchFamily="66" charset="0"/>
              </a:rPr>
              <a:t>-Saper chiedere e dire nome e cognome.</a:t>
            </a:r>
          </a:p>
          <a:p>
            <a:r>
              <a:rPr lang="it-IT" b="1" dirty="0" smtClean="0">
                <a:solidFill>
                  <a:srgbClr val="0070C0"/>
                </a:solidFill>
                <a:latin typeface="Comic Sans MS" pitchFamily="66" charset="0"/>
              </a:rPr>
              <a:t>-Saper salutare durante i vari momenti della giornata</a:t>
            </a:r>
            <a:endParaRPr lang="it-IT" b="1" dirty="0" smtClean="0">
              <a:solidFill>
                <a:srgbClr val="0070C0"/>
              </a:solidFill>
            </a:endParaRPr>
          </a:p>
          <a:p>
            <a:r>
              <a:rPr lang="it-IT" b="1" dirty="0" smtClean="0">
                <a:solidFill>
                  <a:srgbClr val="0070C0"/>
                </a:solidFill>
                <a:latin typeface="Comic Sans MS" pitchFamily="66" charset="0"/>
              </a:rPr>
              <a:t>-Saper individuare il mezzo che si utilizza per andare a scuola e saperlo nominare .</a:t>
            </a:r>
          </a:p>
          <a:p>
            <a:r>
              <a:rPr lang="it-IT" b="1" dirty="0" smtClean="0">
                <a:solidFill>
                  <a:srgbClr val="0070C0"/>
                </a:solidFill>
                <a:latin typeface="Comic Sans MS" pitchFamily="66" charset="0"/>
              </a:rPr>
              <a:t>-Saper identificare e nominare giocattoli che si trovano  a scuola.</a:t>
            </a:r>
            <a:r>
              <a:rPr lang="it-IT" b="1" dirty="0" smtClean="0">
                <a:solidFill>
                  <a:srgbClr val="0070C0"/>
                </a:solidFill>
              </a:rPr>
              <a:t> </a:t>
            </a:r>
          </a:p>
          <a:p>
            <a:r>
              <a:rPr lang="it-IT" b="1" dirty="0" smtClean="0">
                <a:solidFill>
                  <a:srgbClr val="0070C0"/>
                </a:solidFill>
                <a:latin typeface="Comic Sans MS" pitchFamily="66" charset="0"/>
              </a:rPr>
              <a:t>-comprendere e memorizzare una filastrocca o una canzoncina </a:t>
            </a:r>
          </a:p>
          <a:p>
            <a:r>
              <a:rPr lang="it-IT" b="1" dirty="0" smtClean="0">
                <a:solidFill>
                  <a:srgbClr val="0070C0"/>
                </a:solidFill>
                <a:latin typeface="Comic Sans MS" pitchFamily="66" charset="0"/>
              </a:rPr>
              <a:t>-saper rispondere a semplici comandi e domande</a:t>
            </a:r>
            <a:endParaRPr lang="it-IT" sz="2000" b="1" u="sng" dirty="0" smtClean="0">
              <a:solidFill>
                <a:srgbClr val="0070C0"/>
              </a:solidFill>
              <a:latin typeface="Lucida Calligraphy" pitchFamily="66" charset="0"/>
            </a:endParaRPr>
          </a:p>
          <a:p>
            <a:pPr algn="just"/>
            <a:r>
              <a:rPr lang="it-IT" b="1" dirty="0" smtClean="0">
                <a:solidFill>
                  <a:srgbClr val="0070C0"/>
                </a:solidFill>
                <a:latin typeface="Comic Sans MS" pitchFamily="66" charset="0"/>
              </a:rPr>
              <a:t>-Nominare i colori.</a:t>
            </a:r>
          </a:p>
          <a:p>
            <a:pPr algn="just"/>
            <a:r>
              <a:rPr lang="it-IT" b="1" dirty="0" smtClean="0">
                <a:solidFill>
                  <a:srgbClr val="0070C0"/>
                </a:solidFill>
                <a:latin typeface="Comic Sans MS" pitchFamily="66" charset="0"/>
              </a:rPr>
              <a:t>-Saper colorare un’immagine seguendo correttamente i comandi orali.</a:t>
            </a:r>
            <a:r>
              <a:rPr lang="it-IT" b="1" dirty="0" smtClean="0">
                <a:solidFill>
                  <a:srgbClr val="0070C0"/>
                </a:solidFill>
                <a:latin typeface="Lucida Calligraphy" pitchFamily="66" charset="0"/>
              </a:rPr>
              <a:t> </a:t>
            </a:r>
          </a:p>
          <a:p>
            <a:pPr algn="just"/>
            <a:r>
              <a:rPr lang="it-IT" b="1" dirty="0" smtClean="0">
                <a:solidFill>
                  <a:srgbClr val="0070C0"/>
                </a:solidFill>
                <a:latin typeface="Comic Sans MS" pitchFamily="66" charset="0"/>
              </a:rPr>
              <a:t>-Saper individuare il nome inglese di alcuni oggetti scolastici.</a:t>
            </a:r>
            <a:endParaRPr lang="it-IT" b="1" dirty="0" smtClean="0">
              <a:solidFill>
                <a:srgbClr val="0070C0"/>
              </a:solidFill>
              <a:latin typeface="Lucida Calligraphy" pitchFamily="66" charset="0"/>
            </a:endParaRPr>
          </a:p>
          <a:p>
            <a:pPr algn="just"/>
            <a:r>
              <a:rPr lang="it-IT" b="1" dirty="0" smtClean="0">
                <a:solidFill>
                  <a:srgbClr val="0070C0"/>
                </a:solidFill>
                <a:latin typeface="Lucida Calligraphy" pitchFamily="66" charset="0"/>
              </a:rPr>
              <a:t>-</a:t>
            </a:r>
            <a:r>
              <a:rPr lang="it-IT" b="1" dirty="0" smtClean="0">
                <a:solidFill>
                  <a:srgbClr val="0070C0"/>
                </a:solidFill>
                <a:latin typeface="Comic Sans MS" pitchFamily="66" charset="0"/>
              </a:rPr>
              <a:t>Saper presentare i membri della famiglia .</a:t>
            </a:r>
            <a:r>
              <a:rPr lang="it-IT" b="1" dirty="0" smtClean="0">
                <a:solidFill>
                  <a:srgbClr val="0070C0"/>
                </a:solidFill>
                <a:latin typeface="Lucida Calligraphy" pitchFamily="66" charset="0"/>
              </a:rPr>
              <a:t> </a:t>
            </a:r>
          </a:p>
          <a:p>
            <a:pPr algn="just"/>
            <a:r>
              <a:rPr lang="it-IT" b="1" dirty="0" smtClean="0">
                <a:solidFill>
                  <a:srgbClr val="0070C0"/>
                </a:solidFill>
                <a:latin typeface="Lucida Calligraphy" pitchFamily="66" charset="0"/>
              </a:rPr>
              <a:t>-</a:t>
            </a:r>
            <a:r>
              <a:rPr lang="it-IT" b="1" dirty="0" smtClean="0">
                <a:solidFill>
                  <a:srgbClr val="0070C0"/>
                </a:solidFill>
                <a:latin typeface="Comic Sans MS" pitchFamily="66" charset="0"/>
              </a:rPr>
              <a:t>Saper nominare gli animali in inglese.</a:t>
            </a:r>
          </a:p>
          <a:p>
            <a:pPr algn="just"/>
            <a:r>
              <a:rPr lang="it-IT" b="1" dirty="0" smtClean="0">
                <a:solidFill>
                  <a:srgbClr val="0070C0"/>
                </a:solidFill>
                <a:latin typeface="Comic Sans MS" pitchFamily="66" charset="0"/>
              </a:rPr>
              <a:t>-Saper riconoscere i versi di alcuni animali.</a:t>
            </a:r>
          </a:p>
          <a:p>
            <a:pPr algn="just"/>
            <a:endParaRPr lang="it-IT" dirty="0" smtClean="0">
              <a:latin typeface="Comic Sans MS" pitchFamily="66" charset="0"/>
            </a:endParaRPr>
          </a:p>
          <a:p>
            <a:pPr algn="just"/>
            <a:endParaRPr lang="it-IT" dirty="0" smtClean="0">
              <a:latin typeface="Comic Sans MS" pitchFamily="66" charset="0"/>
            </a:endParaRPr>
          </a:p>
        </p:txBody>
      </p:sp>
      <p:pic>
        <p:nvPicPr>
          <p:cNvPr id="14338" name="Picture 2" descr="Centro Montessori Lecce - LABORATORIO DI INGLES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8840" y="6156176"/>
            <a:ext cx="2803760" cy="271785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276</Words>
  <Application>Microsoft Office PowerPoint</Application>
  <PresentationFormat>Presentazione su schermo (4:3)</PresentationFormat>
  <Paragraphs>39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3" baseType="lpstr">
      <vt:lpstr>Tema di Office</vt:lpstr>
      <vt:lpstr>Diapositiva 1</vt:lpstr>
      <vt:lpstr>Diapositiva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Asilo</dc:creator>
  <cp:lastModifiedBy>Asilo</cp:lastModifiedBy>
  <cp:revision>14</cp:revision>
  <dcterms:created xsi:type="dcterms:W3CDTF">2022-01-25T16:14:30Z</dcterms:created>
  <dcterms:modified xsi:type="dcterms:W3CDTF">2022-01-25T17:10:41Z</dcterms:modified>
</cp:coreProperties>
</file>